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49"/>
  </p:notesMasterIdLst>
  <p:handoutMasterIdLst>
    <p:handoutMasterId r:id="rId50"/>
  </p:handoutMasterIdLst>
  <p:sldIdLst>
    <p:sldId id="352" r:id="rId2"/>
    <p:sldId id="546" r:id="rId3"/>
    <p:sldId id="583" r:id="rId4"/>
    <p:sldId id="584" r:id="rId5"/>
    <p:sldId id="543" r:id="rId6"/>
    <p:sldId id="547" r:id="rId7"/>
    <p:sldId id="548" r:id="rId8"/>
    <p:sldId id="549" r:id="rId9"/>
    <p:sldId id="550" r:id="rId10"/>
    <p:sldId id="552" r:id="rId11"/>
    <p:sldId id="551" r:id="rId12"/>
    <p:sldId id="553" r:id="rId13"/>
    <p:sldId id="554" r:id="rId14"/>
    <p:sldId id="555" r:id="rId15"/>
    <p:sldId id="556" r:id="rId16"/>
    <p:sldId id="557" r:id="rId17"/>
    <p:sldId id="586" r:id="rId18"/>
    <p:sldId id="587" r:id="rId19"/>
    <p:sldId id="579" r:id="rId20"/>
    <p:sldId id="580" r:id="rId21"/>
    <p:sldId id="559" r:id="rId22"/>
    <p:sldId id="588" r:id="rId23"/>
    <p:sldId id="589" r:id="rId24"/>
    <p:sldId id="565" r:id="rId25"/>
    <p:sldId id="566" r:id="rId26"/>
    <p:sldId id="595" r:id="rId27"/>
    <p:sldId id="561" r:id="rId28"/>
    <p:sldId id="562" r:id="rId29"/>
    <p:sldId id="563" r:id="rId30"/>
    <p:sldId id="567" r:id="rId31"/>
    <p:sldId id="581" r:id="rId32"/>
    <p:sldId id="568" r:id="rId33"/>
    <p:sldId id="569" r:id="rId34"/>
    <p:sldId id="571" r:id="rId35"/>
    <p:sldId id="572" r:id="rId36"/>
    <p:sldId id="573" r:id="rId37"/>
    <p:sldId id="574" r:id="rId38"/>
    <p:sldId id="575" r:id="rId39"/>
    <p:sldId id="590" r:id="rId40"/>
    <p:sldId id="576" r:id="rId41"/>
    <p:sldId id="578" r:id="rId42"/>
    <p:sldId id="593" r:id="rId43"/>
    <p:sldId id="592" r:id="rId44"/>
    <p:sldId id="533" r:id="rId45"/>
    <p:sldId id="536" r:id="rId46"/>
    <p:sldId id="537" r:id="rId47"/>
    <p:sldId id="341" r:id="rId48"/>
  </p:sldIdLst>
  <p:sldSz cx="12192000" cy="6858000"/>
  <p:notesSz cx="6858000" cy="9144000"/>
  <p:custDataLst>
    <p:tags r:id="rId5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9C1"/>
    <a:srgbClr val="FF9409"/>
    <a:srgbClr val="D27800"/>
    <a:srgbClr val="58C9E8"/>
    <a:srgbClr val="529C6B"/>
    <a:srgbClr val="F7F5B4"/>
    <a:srgbClr val="EDB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4" autoAdjust="0"/>
    <p:restoredTop sz="87253" autoAdjust="0"/>
  </p:normalViewPr>
  <p:slideViewPr>
    <p:cSldViewPr snapToGrid="0">
      <p:cViewPr varScale="1">
        <p:scale>
          <a:sx n="88" d="100"/>
          <a:sy n="88" d="100"/>
        </p:scale>
        <p:origin x="87" y="72"/>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notesViewPr>
    <p:cSldViewPr snapToGrid="0">
      <p:cViewPr varScale="1">
        <p:scale>
          <a:sx n="78" d="100"/>
          <a:sy n="78" d="100"/>
        </p:scale>
        <p:origin x="270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4DAC75-396F-4FDB-8BE0-CA33BB1C3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6C4871D-DDEA-447A-97E8-429A495A20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B6733-D6EA-4356-9C86-D365C2A991E3}" type="datetimeFigureOut">
              <a:rPr lang="zh-CN" altLang="en-US" smtClean="0"/>
              <a:t>2023/4/19</a:t>
            </a:fld>
            <a:endParaRPr lang="zh-CN" altLang="en-US"/>
          </a:p>
        </p:txBody>
      </p:sp>
      <p:sp>
        <p:nvSpPr>
          <p:cNvPr id="4" name="页脚占位符 3">
            <a:extLst>
              <a:ext uri="{FF2B5EF4-FFF2-40B4-BE49-F238E27FC236}">
                <a16:creationId xmlns:a16="http://schemas.microsoft.com/office/drawing/2014/main" id="{6575BB1E-D22E-4A14-A420-F73EF3734B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5FB482-C401-4FF0-86AA-695D859653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850980-7627-48BF-80EE-3F52ECE570F6}" type="slidenum">
              <a:rPr lang="zh-CN" altLang="en-US" smtClean="0"/>
              <a:t>‹#›</a:t>
            </a:fld>
            <a:endParaRPr lang="zh-CN" altLang="en-US"/>
          </a:p>
        </p:txBody>
      </p:sp>
    </p:spTree>
    <p:extLst>
      <p:ext uri="{BB962C8B-B14F-4D97-AF65-F5344CB8AC3E}">
        <p14:creationId xmlns:p14="http://schemas.microsoft.com/office/powerpoint/2010/main" val="237119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2023/4/19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519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57824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514088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 ↔ ↕ ⇄ ⇅ ⇆ ⇔</a:t>
            </a:r>
            <a:r>
              <a:rPr lang="en-US" altLang="zh-CN" sz="1200" dirty="0">
                <a:cs typeface="Times New Roman" panose="02020603050405020304" pitchFamily="18" charset="0"/>
                <a:sym typeface="+mn-lt"/>
              </a:rPr>
              <a:t>¬</a:t>
            </a:r>
            <a:r>
              <a:rPr lang="en-US" altLang="zh-CN" sz="1200" b="1" dirty="0">
                <a:cs typeface="Times New Roman" panose="02020603050405020304" pitchFamily="18" charset="0"/>
                <a:sym typeface="+mn-lt"/>
              </a:rPr>
              <a:t>    ∧  ∨   →    </a:t>
            </a:r>
            <a:endParaRPr lang="zh-CN" altLang="en-US" sz="1200" b="1" dirty="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136356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515119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00280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11118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 ↔ ↕ ⇄ ⇅ ⇆ ⇔</a:t>
            </a:r>
            <a:r>
              <a:rPr lang="en-US" altLang="zh-CN" sz="1200" dirty="0">
                <a:cs typeface="Times New Roman" panose="02020603050405020304" pitchFamily="18" charset="0"/>
                <a:sym typeface="+mn-lt"/>
              </a:rPr>
              <a:t>¬</a:t>
            </a:r>
            <a:r>
              <a:rPr lang="en-US" altLang="zh-CN" sz="1200" b="1" dirty="0">
                <a:cs typeface="Times New Roman" panose="02020603050405020304" pitchFamily="18" charset="0"/>
                <a:sym typeface="+mn-lt"/>
              </a:rPr>
              <a:t>    ∧  ∨   →    </a:t>
            </a:r>
            <a:endParaRPr lang="zh-CN" altLang="en-US" sz="1200" b="1" dirty="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3546299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 ↔ ↕ ⇄ ⇅ ⇆ ⇔</a:t>
            </a:r>
            <a:r>
              <a:rPr lang="en-US" altLang="zh-CN" sz="1200" dirty="0">
                <a:cs typeface="Times New Roman" panose="02020603050405020304" pitchFamily="18" charset="0"/>
                <a:sym typeface="+mn-lt"/>
              </a:rPr>
              <a:t>¬</a:t>
            </a:r>
            <a:r>
              <a:rPr lang="en-US" altLang="zh-CN" sz="1200" b="1" dirty="0">
                <a:cs typeface="Times New Roman" panose="02020603050405020304" pitchFamily="18" charset="0"/>
                <a:sym typeface="+mn-lt"/>
              </a:rPr>
              <a:t>    ∧  ∨   →    </a:t>
            </a:r>
            <a:endParaRPr lang="zh-CN" altLang="en-US" sz="1200" b="1" dirty="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1032429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 ↔ ↕ ⇄ ⇅ ⇆ ⇔</a:t>
            </a:r>
            <a:r>
              <a:rPr lang="en-US" altLang="zh-CN" sz="1200" dirty="0">
                <a:cs typeface="Times New Roman" panose="02020603050405020304" pitchFamily="18" charset="0"/>
                <a:sym typeface="+mn-lt"/>
              </a:rPr>
              <a:t>¬</a:t>
            </a:r>
            <a:r>
              <a:rPr lang="en-US" altLang="zh-CN" sz="1200" b="1" dirty="0">
                <a:cs typeface="Times New Roman" panose="02020603050405020304" pitchFamily="18" charset="0"/>
                <a:sym typeface="+mn-lt"/>
              </a:rPr>
              <a:t>    ∧  ∨   →    </a:t>
            </a:r>
            <a:endParaRPr lang="zh-CN" altLang="en-US" sz="1200" b="1" dirty="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537424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403969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271696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52623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441649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891271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598438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127152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2612220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cs typeface="Times New Roman" panose="02020603050405020304" pitchFamily="18" charset="0"/>
                <a:sym typeface="+mn-lt"/>
              </a:rPr>
              <a:t>¬</a:t>
            </a:r>
            <a:r>
              <a:rPr lang="en-US" altLang="zh-CN" sz="1200" b="1" dirty="0">
                <a:cs typeface="Times New Roman" panose="02020603050405020304" pitchFamily="18" charset="0"/>
                <a:sym typeface="+mn-lt"/>
              </a:rPr>
              <a:t>    ∧  ∨ </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151724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4286254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1226675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3100728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556710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2691052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3320277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3443322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4149025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2830504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3869483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4086792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1657102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4034986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377566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318293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4020430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cs typeface="Times New Roman" panose="02020603050405020304" pitchFamily="18" charset="0"/>
                <a:sym typeface="+mn-lt"/>
              </a:rPr>
              <a:t>¬</a:t>
            </a:r>
            <a:r>
              <a:rPr lang="en-US" altLang="zh-CN" sz="1200" b="1" dirty="0">
                <a:cs typeface="Times New Roman" panose="02020603050405020304" pitchFamily="18" charset="0"/>
                <a:sym typeface="+mn-lt"/>
              </a:rPr>
              <a:t>    ∧  ∨ </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2367276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3379820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1627093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3435840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1607072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2164321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03919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454676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217282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11161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54701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8876C5-8D70-44DA-8771-E5D1B3743097}"/>
              </a:ext>
            </a:extLst>
          </p:cNvPr>
          <p:cNvSpPr/>
          <p:nvPr userDrawn="1"/>
        </p:nvSpPr>
        <p:spPr>
          <a:xfrm>
            <a:off x="-1" y="0"/>
            <a:ext cx="1745109" cy="983077"/>
          </a:xfrm>
          <a:prstGeom prst="rect">
            <a:avLst/>
          </a:prstGeom>
          <a:solidFill>
            <a:srgbClr val="C1E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EB0E43-26D8-4AE9-8451-2D5A79D1668B}"/>
              </a:ext>
            </a:extLst>
          </p:cNvPr>
          <p:cNvSpPr/>
          <p:nvPr userDrawn="1"/>
        </p:nvSpPr>
        <p:spPr>
          <a:xfrm>
            <a:off x="1745109" y="983077"/>
            <a:ext cx="10491329" cy="5874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0203E8C-7E1D-4367-9EA2-2A59F9729AFD}"/>
              </a:ext>
            </a:extLst>
          </p:cNvPr>
          <p:cNvCxnSpPr>
            <a:cxnSpLocks/>
          </p:cNvCxnSpPr>
          <p:nvPr userDrawn="1"/>
        </p:nvCxnSpPr>
        <p:spPr>
          <a:xfrm>
            <a:off x="1745109"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EB5EB5-BB5D-4C73-92AB-80FC04BA49B8}"/>
              </a:ext>
            </a:extLst>
          </p:cNvPr>
          <p:cNvCxnSpPr>
            <a:cxnSpLocks/>
          </p:cNvCxnSpPr>
          <p:nvPr userDrawn="1"/>
        </p:nvCxnSpPr>
        <p:spPr>
          <a:xfrm flipH="1">
            <a:off x="0" y="983077"/>
            <a:ext cx="122364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80FA2359-093B-4830-83DE-F6797D3E943D}"/>
              </a:ext>
            </a:extLst>
          </p:cNvPr>
          <p:cNvSpPr>
            <a:spLocks noGrp="1"/>
          </p:cNvSpPr>
          <p:nvPr>
            <p:ph type="sldNum" sz="quarter" idx="4"/>
          </p:nvPr>
        </p:nvSpPr>
        <p:spPr>
          <a:xfrm>
            <a:off x="11738416" y="6492875"/>
            <a:ext cx="498022" cy="365125"/>
          </a:xfrm>
          <a:prstGeom prst="rect">
            <a:avLst/>
          </a:prstGeom>
          <a:solidFill>
            <a:srgbClr val="C1E9C1"/>
          </a:solidFill>
        </p:spPr>
        <p:txBody>
          <a:bodyPr/>
          <a:lstStyle>
            <a:lvl1pPr algn="ctr">
              <a:defRPr sz="1400" b="1">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297B5860-9389-40BC-8CED-DD2AAB23A1E9}" type="slidenum">
              <a:rPr lang="zh-CN" altLang="en-US" smtClean="0"/>
              <a:pPr/>
              <a:t>‹#›</a:t>
            </a:fld>
            <a:endParaRPr lang="zh-CN" altLang="en-US" dirty="0"/>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906D8030-4E7D-496D-9150-C5FE7C00DAD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8C91BDA-B32C-4177-8246-D44F5CB4D0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89D36C4-770B-4646-BC33-6DC4936FA98D}"/>
              </a:ext>
            </a:extLst>
          </p:cNvPr>
          <p:cNvSpPr>
            <a:spLocks noGrp="1" noChangeArrowheads="1"/>
          </p:cNvSpPr>
          <p:nvPr>
            <p:ph type="sldNum" sz="quarter" idx="12"/>
          </p:nvPr>
        </p:nvSpPr>
        <p:spPr/>
        <p:txBody>
          <a:bodyPr/>
          <a:lstStyle>
            <a:lvl1pPr>
              <a:defRPr/>
            </a:lvl1pPr>
          </a:lstStyle>
          <a:p>
            <a:pPr>
              <a:defRPr/>
            </a:pPr>
            <a:fld id="{F6D7466E-D64E-46A3-B65A-BADACD754EC7}" type="slidenum">
              <a:rPr lang="zh-CN" altLang="en-US"/>
              <a:pPr>
                <a:defRPr/>
              </a:pPr>
              <a:t>‹#›</a:t>
            </a:fld>
            <a:endParaRPr lang="en-US" altLang="zh-CN"/>
          </a:p>
        </p:txBody>
      </p:sp>
    </p:spTree>
    <p:extLst>
      <p:ext uri="{BB962C8B-B14F-4D97-AF65-F5344CB8AC3E}">
        <p14:creationId xmlns:p14="http://schemas.microsoft.com/office/powerpoint/2010/main" val="515348267"/>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54748062-3542-4659-BA7F-0AB194E2269D}"/>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262F4E2-2302-4805-9761-AEC7FFC605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7B4440C-A44C-4C2A-8017-140069481243}"/>
              </a:ext>
            </a:extLst>
          </p:cNvPr>
          <p:cNvSpPr>
            <a:spLocks noGrp="1" noChangeArrowheads="1"/>
          </p:cNvSpPr>
          <p:nvPr>
            <p:ph type="sldNum" sz="quarter" idx="12"/>
          </p:nvPr>
        </p:nvSpPr>
        <p:spPr/>
        <p:txBody>
          <a:bodyPr/>
          <a:lstStyle>
            <a:lvl1pPr>
              <a:defRPr/>
            </a:lvl1pPr>
          </a:lstStyle>
          <a:p>
            <a:pPr>
              <a:defRPr/>
            </a:pPr>
            <a:fld id="{12FDEBC4-100A-4F3F-94CB-20187FA687BB}" type="slidenum">
              <a:rPr lang="zh-CN" altLang="en-US"/>
              <a:pPr>
                <a:defRPr/>
              </a:pPr>
              <a:t>‹#›</a:t>
            </a:fld>
            <a:endParaRPr lang="en-US" altLang="zh-CN"/>
          </a:p>
        </p:txBody>
      </p:sp>
    </p:spTree>
    <p:extLst>
      <p:ext uri="{BB962C8B-B14F-4D97-AF65-F5344CB8AC3E}">
        <p14:creationId xmlns:p14="http://schemas.microsoft.com/office/powerpoint/2010/main" val="2834878421"/>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7564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a:extLst>
              <a:ext uri="{FF2B5EF4-FFF2-40B4-BE49-F238E27FC236}">
                <a16:creationId xmlns:a16="http://schemas.microsoft.com/office/drawing/2014/main" id="{8F77CC63-969D-4C3A-8ACA-8830C046FB4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4F2AC-B8BC-42EE-9691-F81BB69CC8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80DBED-4F83-4201-B176-5365690D139B}"/>
              </a:ext>
            </a:extLst>
          </p:cNvPr>
          <p:cNvSpPr>
            <a:spLocks noGrp="1" noChangeArrowheads="1"/>
          </p:cNvSpPr>
          <p:nvPr>
            <p:ph type="sldNum" sz="quarter" idx="12"/>
          </p:nvPr>
        </p:nvSpPr>
        <p:spPr/>
        <p:txBody>
          <a:bodyPr/>
          <a:lstStyle>
            <a:lvl1pPr>
              <a:defRPr/>
            </a:lvl1pPr>
          </a:lstStyle>
          <a:p>
            <a:pPr>
              <a:defRPr/>
            </a:pPr>
            <a:fld id="{73ADB857-10E4-41E0-A4FD-6D373B3C4B63}" type="slidenum">
              <a:rPr lang="zh-CN" altLang="en-US"/>
              <a:pPr>
                <a:defRPr/>
              </a:pPr>
              <a:t>‹#›</a:t>
            </a:fld>
            <a:endParaRPr lang="en-US" altLang="zh-CN"/>
          </a:p>
        </p:txBody>
      </p:sp>
    </p:spTree>
    <p:extLst>
      <p:ext uri="{BB962C8B-B14F-4D97-AF65-F5344CB8AC3E}">
        <p14:creationId xmlns:p14="http://schemas.microsoft.com/office/powerpoint/2010/main" val="210498412"/>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62288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5112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7448928" y="6314594"/>
            <a:ext cx="775136" cy="230832"/>
          </a:xfrm>
          <a:prstGeom prst="rect">
            <a:avLst/>
          </a:prstGeom>
        </p:spPr>
        <p:txBody>
          <a:bodyPr wrap="square">
            <a:spAutoFit/>
          </a:bodyPr>
          <a:lstStyle/>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模板下载：</a:t>
            </a:r>
            <a:r>
              <a:rPr lang="en-US" altLang="zh-CN" sz="100" dirty="0">
                <a:solidFill>
                  <a:srgbClr val="529C6B"/>
                </a:solidFill>
                <a:latin typeface="Calibri"/>
                <a:ea typeface="宋体"/>
              </a:rPr>
              <a:t>www.1ppt.com/moban/          </a:t>
            </a:r>
            <a:r>
              <a:rPr lang="zh-CN" altLang="en-US" sz="100" dirty="0">
                <a:solidFill>
                  <a:srgbClr val="529C6B"/>
                </a:solidFill>
                <a:latin typeface="Calibri"/>
                <a:ea typeface="宋体"/>
              </a:rPr>
              <a:t>行业</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www.1ppt.com/hangye/ </a:t>
            </a:r>
          </a:p>
          <a:p>
            <a:pPr defTabSz="914400"/>
            <a:r>
              <a:rPr lang="zh-CN" altLang="en-US" sz="100" dirty="0">
                <a:solidFill>
                  <a:srgbClr val="529C6B"/>
                </a:solidFill>
                <a:latin typeface="Calibri"/>
                <a:ea typeface="宋体"/>
              </a:rPr>
              <a:t>节日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www.1ppt.com/jieri/          PPT</a:t>
            </a:r>
            <a:r>
              <a:rPr lang="zh-CN" altLang="en-US" sz="100" dirty="0">
                <a:solidFill>
                  <a:srgbClr val="529C6B"/>
                </a:solidFill>
                <a:latin typeface="Calibri"/>
                <a:ea typeface="宋体"/>
              </a:rPr>
              <a:t>素材：</a:t>
            </a:r>
            <a:r>
              <a:rPr lang="en-US" altLang="zh-CN" sz="100" dirty="0">
                <a:solidFill>
                  <a:srgbClr val="529C6B"/>
                </a:solidFill>
                <a:latin typeface="Calibri"/>
                <a:ea typeface="宋体"/>
              </a:rPr>
              <a:t>www.1ppt.com/sucai/</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背景图片：</a:t>
            </a:r>
            <a:r>
              <a:rPr lang="en-US" altLang="zh-CN" sz="100" dirty="0">
                <a:solidFill>
                  <a:srgbClr val="529C6B"/>
                </a:solidFill>
                <a:latin typeface="Calibri"/>
                <a:ea typeface="宋体"/>
              </a:rPr>
              <a:t>www.1ppt.com/beijing/        PPT</a:t>
            </a:r>
            <a:r>
              <a:rPr lang="zh-CN" altLang="en-US" sz="100" dirty="0">
                <a:solidFill>
                  <a:srgbClr val="529C6B"/>
                </a:solidFill>
                <a:latin typeface="Calibri"/>
                <a:ea typeface="宋体"/>
              </a:rPr>
              <a:t>图表：</a:t>
            </a:r>
            <a:r>
              <a:rPr lang="en-US" altLang="zh-CN" sz="100" dirty="0">
                <a:solidFill>
                  <a:srgbClr val="529C6B"/>
                </a:solidFill>
                <a:latin typeface="Calibri"/>
                <a:ea typeface="宋体"/>
              </a:rPr>
              <a:t>www.1ppt.com/tubiao/      </a:t>
            </a:r>
          </a:p>
          <a:p>
            <a:pPr defTabSz="914400"/>
            <a:r>
              <a:rPr lang="zh-CN" altLang="en-US" sz="100" dirty="0">
                <a:solidFill>
                  <a:srgbClr val="529C6B"/>
                </a:solidFill>
                <a:latin typeface="Calibri"/>
                <a:ea typeface="宋体"/>
              </a:rPr>
              <a:t>精美</a:t>
            </a:r>
            <a:r>
              <a:rPr lang="en-US" altLang="zh-CN" sz="100" dirty="0">
                <a:solidFill>
                  <a:srgbClr val="529C6B"/>
                </a:solidFill>
                <a:latin typeface="Calibri"/>
                <a:ea typeface="宋体"/>
              </a:rPr>
              <a:t>PPT</a:t>
            </a:r>
            <a:r>
              <a:rPr lang="zh-CN" altLang="en-US" sz="100" dirty="0">
                <a:solidFill>
                  <a:srgbClr val="529C6B"/>
                </a:solidFill>
                <a:latin typeface="Calibri"/>
                <a:ea typeface="宋体"/>
              </a:rPr>
              <a:t>下载：</a:t>
            </a:r>
            <a:r>
              <a:rPr lang="en-US" altLang="zh-CN" sz="100" dirty="0">
                <a:solidFill>
                  <a:srgbClr val="529C6B"/>
                </a:solidFill>
                <a:latin typeface="Calibri"/>
                <a:ea typeface="宋体"/>
              </a:rPr>
              <a:t>www.1ppt.com/xiazai/         PPT</a:t>
            </a:r>
            <a:r>
              <a:rPr lang="zh-CN" altLang="en-US" sz="100" dirty="0">
                <a:solidFill>
                  <a:srgbClr val="529C6B"/>
                </a:solidFill>
                <a:latin typeface="Calibri"/>
                <a:ea typeface="宋体"/>
              </a:rPr>
              <a:t>教程： </a:t>
            </a:r>
            <a:r>
              <a:rPr lang="en-US" altLang="zh-CN" sz="100" dirty="0">
                <a:solidFill>
                  <a:srgbClr val="529C6B"/>
                </a:solidFill>
                <a:latin typeface="Calibri"/>
                <a:ea typeface="宋体"/>
              </a:rPr>
              <a:t>www.1ppt.com/powerpoint/      </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课件：</a:t>
            </a:r>
            <a:r>
              <a:rPr lang="en-US" altLang="zh-CN" sz="100" dirty="0">
                <a:solidFill>
                  <a:srgbClr val="529C6B"/>
                </a:solidFill>
                <a:latin typeface="Calibri"/>
                <a:ea typeface="宋体"/>
              </a:rPr>
              <a:t>www.1ppt.com/kejian/             </a:t>
            </a:r>
            <a:r>
              <a:rPr lang="zh-CN" altLang="en-US" sz="100" dirty="0">
                <a:solidFill>
                  <a:srgbClr val="529C6B"/>
                </a:solidFill>
                <a:latin typeface="Calibri"/>
                <a:ea typeface="宋体"/>
              </a:rPr>
              <a:t>字体下载：</a:t>
            </a:r>
            <a:r>
              <a:rPr lang="en-US" altLang="zh-CN" sz="100" dirty="0">
                <a:solidFill>
                  <a:srgbClr val="529C6B"/>
                </a:solidFill>
                <a:latin typeface="Calibri"/>
                <a:ea typeface="宋体"/>
              </a:rPr>
              <a:t>www.1ppt.com/ziti/</a:t>
            </a:r>
          </a:p>
          <a:p>
            <a:pPr defTabSz="914400"/>
            <a:r>
              <a:rPr lang="zh-CN" altLang="en-US" sz="100" dirty="0">
                <a:solidFill>
                  <a:srgbClr val="529C6B"/>
                </a:solidFill>
                <a:latin typeface="Calibri"/>
                <a:ea typeface="宋体"/>
              </a:rPr>
              <a:t>工作总结</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www.1ppt.com/xiazai/zongjie/ </a:t>
            </a:r>
            <a:r>
              <a:rPr lang="zh-CN" altLang="en-US" sz="100" dirty="0">
                <a:solidFill>
                  <a:srgbClr val="529C6B"/>
                </a:solidFill>
                <a:latin typeface="Calibri"/>
                <a:ea typeface="宋体"/>
              </a:rPr>
              <a:t>工作计划：</a:t>
            </a:r>
            <a:r>
              <a:rPr lang="en-US" altLang="zh-CN" sz="100" dirty="0">
                <a:solidFill>
                  <a:srgbClr val="529C6B"/>
                </a:solidFill>
                <a:latin typeface="Calibri"/>
                <a:ea typeface="宋体"/>
              </a:rPr>
              <a:t>www.1ppt.com/xiazai/jihua/</a:t>
            </a:r>
          </a:p>
          <a:p>
            <a:pPr defTabSz="914400"/>
            <a:r>
              <a:rPr lang="zh-CN" altLang="en-US" sz="100" dirty="0">
                <a:solidFill>
                  <a:srgbClr val="529C6B"/>
                </a:solidFill>
                <a:latin typeface="Calibri"/>
                <a:ea typeface="宋体"/>
              </a:rPr>
              <a:t>商务</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www.1ppt.com/moban/shangwu/  </a:t>
            </a:r>
            <a:r>
              <a:rPr lang="zh-CN" altLang="en-US" sz="100" dirty="0">
                <a:solidFill>
                  <a:srgbClr val="529C6B"/>
                </a:solidFill>
                <a:latin typeface="Calibri"/>
                <a:ea typeface="宋体"/>
              </a:rPr>
              <a:t>个人简历</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www.1ppt.com/xiazai/jianli/  </a:t>
            </a:r>
          </a:p>
          <a:p>
            <a:pPr defTabSz="914400"/>
            <a:r>
              <a:rPr lang="zh-CN" altLang="en-US" sz="100" dirty="0">
                <a:solidFill>
                  <a:srgbClr val="529C6B"/>
                </a:solidFill>
                <a:latin typeface="Calibri"/>
                <a:ea typeface="宋体"/>
              </a:rPr>
              <a:t>毕业答辩</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www.1ppt.com/xiazai/dabian/  </a:t>
            </a:r>
            <a:r>
              <a:rPr lang="zh-CN" altLang="en-US" sz="100" dirty="0">
                <a:solidFill>
                  <a:srgbClr val="529C6B"/>
                </a:solidFill>
                <a:latin typeface="Calibri"/>
                <a:ea typeface="宋体"/>
              </a:rPr>
              <a:t>工作汇报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www.1ppt.com/xiazai/huibao/    </a:t>
            </a:r>
          </a:p>
          <a:p>
            <a:pPr defTabSz="914400"/>
            <a:r>
              <a:rPr lang="en-US" altLang="zh-CN" sz="100" dirty="0">
                <a:solidFill>
                  <a:srgbClr val="529C6B"/>
                </a:solidFill>
                <a:latin typeface="Calibri"/>
                <a:ea typeface="宋体"/>
              </a:rPr>
              <a:t> </a:t>
            </a:r>
          </a:p>
        </p:txBody>
      </p:sp>
    </p:spTree>
    <p:extLst>
      <p:ext uri="{BB962C8B-B14F-4D97-AF65-F5344CB8AC3E}">
        <p14:creationId xmlns:p14="http://schemas.microsoft.com/office/powerpoint/2010/main" val="1646616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443892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2379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249008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487112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465FC-705D-4684-BD1E-274284C7CAC0}"/>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t="5000" b="5000"/>
          <a:stretch/>
        </p:blipFill>
        <p:spPr>
          <a:xfrm>
            <a:off x="-2" y="0"/>
            <a:ext cx="12192003" cy="6858000"/>
          </a:xfrm>
          <a:prstGeom prst="rect">
            <a:avLst/>
          </a:prstGeom>
        </p:spPr>
      </p:pic>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4" r:id="rId10"/>
    <p:sldLayoutId id="2147483665" r:id="rId11"/>
    <p:sldLayoutId id="2147483666" r:id="rId12"/>
  </p:sldLayoutIdLst>
  <mc:AlternateContent xmlns:mc="http://schemas.openxmlformats.org/markup-compatibility/2006" xmlns:p14="http://schemas.microsoft.com/office/powerpoint/2010/main">
    <mc:Choice Requires="p14">
      <p:transition spd="slow" p14:dur="10500"/>
    </mc:Choice>
    <mc:Fallback xmlns="">
      <p:transition spd="slow"/>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22.w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5.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24.wmf"/><Relationship Id="rId4" Type="http://schemas.openxmlformats.org/officeDocument/2006/relationships/oleObject" Target="../embeddings/oleObject13.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26.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26.tm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0.w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2.wmf"/><Relationship Id="rId3" Type="http://schemas.openxmlformats.org/officeDocument/2006/relationships/notesSlide" Target="../notesSlides/notesSlide9.xml"/><Relationship Id="rId7" Type="http://schemas.openxmlformats.org/officeDocument/2006/relationships/image" Target="../media/image9.wmf"/><Relationship Id="rId12"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0.wmf"/><Relationship Id="rId1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797DE-7568-454D-9880-D53156F8E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22">
            <a:off x="2512756" y="-418718"/>
            <a:ext cx="7357502" cy="6737367"/>
          </a:xfrm>
          <a:prstGeom prst="rect">
            <a:avLst/>
          </a:prstGeom>
        </p:spPr>
      </p:pic>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2542132"/>
            <a:ext cx="12192000" cy="1569660"/>
          </a:xfrm>
          <a:prstGeom prst="rect">
            <a:avLst/>
          </a:prstGeom>
          <a:noFill/>
        </p:spPr>
        <p:txBody>
          <a:bodyPr wrap="square" rtlCol="0">
            <a:spAutoFit/>
          </a:bodyPr>
          <a:lstStyle/>
          <a:p>
            <a:pPr algn="ctr"/>
            <a:r>
              <a:rPr lang="zh-CN" altLang="en-US" sz="9600" dirty="0">
                <a:solidFill>
                  <a:schemeClr val="bg1"/>
                </a:solidFill>
                <a:effectLst>
                  <a:outerShdw blurRad="38100" dist="38100" dir="2700000" algn="tl">
                    <a:srgbClr val="000000">
                      <a:alpha val="43137"/>
                    </a:srgbClr>
                  </a:outerShdw>
                </a:effectLst>
                <a:cs typeface="+mn-ea"/>
                <a:sym typeface="+mn-lt"/>
              </a:rPr>
              <a:t>离散数学</a:t>
            </a:r>
          </a:p>
        </p:txBody>
      </p:sp>
      <p:sp>
        <p:nvSpPr>
          <p:cNvPr id="11" name="文本框 10">
            <a:extLst>
              <a:ext uri="{FF2B5EF4-FFF2-40B4-BE49-F238E27FC236}">
                <a16:creationId xmlns:a16="http://schemas.microsoft.com/office/drawing/2014/main" id="{789D842A-2767-4AC4-87B3-DF41DFEFD3B8}"/>
              </a:ext>
            </a:extLst>
          </p:cNvPr>
          <p:cNvSpPr txBox="1"/>
          <p:nvPr/>
        </p:nvSpPr>
        <p:spPr>
          <a:xfrm>
            <a:off x="3490823" y="4125398"/>
            <a:ext cx="5378291" cy="1326261"/>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effectLst>
                  <a:outerShdw blurRad="38100" dist="38100" dir="2700000" algn="tl">
                    <a:srgbClr val="000000">
                      <a:alpha val="43137"/>
                    </a:srgbClr>
                  </a:outerShdw>
                </a:effectLst>
                <a:cs typeface="+mn-ea"/>
                <a:sym typeface="+mn-lt"/>
              </a:rPr>
              <a:t>Discrete Mathematics </a:t>
            </a:r>
          </a:p>
          <a:p>
            <a:pPr algn="ctr">
              <a:lnSpc>
                <a:spcPct val="114000"/>
              </a:lnSpc>
            </a:pPr>
            <a:r>
              <a:rPr lang="zh-CN" altLang="en-US"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rPr>
              <a:t>钟芳明</a:t>
            </a:r>
            <a:endParaRPr lang="en-US" altLang="zh-CN"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endParaRPr>
          </a:p>
        </p:txBody>
      </p:sp>
      <p:grpSp>
        <p:nvGrpSpPr>
          <p:cNvPr id="12" name="Group 4">
            <a:extLst>
              <a:ext uri="{FF2B5EF4-FFF2-40B4-BE49-F238E27FC236}">
                <a16:creationId xmlns:a16="http://schemas.microsoft.com/office/drawing/2014/main" id="{5DF987BA-4218-4F92-AFC1-84A9768C4319}"/>
              </a:ext>
            </a:extLst>
          </p:cNvPr>
          <p:cNvGrpSpPr>
            <a:grpSpLocks noChangeAspect="1"/>
          </p:cNvGrpSpPr>
          <p:nvPr/>
        </p:nvGrpSpPr>
        <p:grpSpPr bwMode="auto">
          <a:xfrm rot="2136143">
            <a:off x="9694576" y="3873168"/>
            <a:ext cx="1906587" cy="2565400"/>
            <a:chOff x="1260" y="774"/>
            <a:chExt cx="1201" cy="1616"/>
          </a:xfrm>
          <a:solidFill>
            <a:schemeClr val="bg1"/>
          </a:solidFill>
        </p:grpSpPr>
        <p:sp>
          <p:nvSpPr>
            <p:cNvPr id="13" name="Freeform 5">
              <a:extLst>
                <a:ext uri="{FF2B5EF4-FFF2-40B4-BE49-F238E27FC236}">
                  <a16:creationId xmlns:a16="http://schemas.microsoft.com/office/drawing/2014/main" id="{9CC12FE4-63B0-4BE2-80AC-C110C1F849E2}"/>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
              <a:extLst>
                <a:ext uri="{FF2B5EF4-FFF2-40B4-BE49-F238E27FC236}">
                  <a16:creationId xmlns:a16="http://schemas.microsoft.com/office/drawing/2014/main" id="{FCA5C412-0004-479A-BA1F-5747F8D99365}"/>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7">
              <a:extLst>
                <a:ext uri="{FF2B5EF4-FFF2-40B4-BE49-F238E27FC236}">
                  <a16:creationId xmlns:a16="http://schemas.microsoft.com/office/drawing/2014/main" id="{02166D29-A352-4C41-A64B-73E44810C2D4}"/>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8">
              <a:extLst>
                <a:ext uri="{FF2B5EF4-FFF2-40B4-BE49-F238E27FC236}">
                  <a16:creationId xmlns:a16="http://schemas.microsoft.com/office/drawing/2014/main" id="{B82CDD40-9110-49DD-B2C0-D80FFFF1BE33}"/>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9">
              <a:extLst>
                <a:ext uri="{FF2B5EF4-FFF2-40B4-BE49-F238E27FC236}">
                  <a16:creationId xmlns:a16="http://schemas.microsoft.com/office/drawing/2014/main" id="{722C6FE7-4FAB-47EF-9CA8-0251C185BA89}"/>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0">
              <a:extLst>
                <a:ext uri="{FF2B5EF4-FFF2-40B4-BE49-F238E27FC236}">
                  <a16:creationId xmlns:a16="http://schemas.microsoft.com/office/drawing/2014/main" id="{D5FD6A20-B80A-4E6F-836D-E1872B42BF03}"/>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1">
              <a:extLst>
                <a:ext uri="{FF2B5EF4-FFF2-40B4-BE49-F238E27FC236}">
                  <a16:creationId xmlns:a16="http://schemas.microsoft.com/office/drawing/2014/main" id="{2E81AAC7-AEBC-4D51-AB79-EB7C086318FA}"/>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a:extLst>
              <a:ext uri="{FF2B5EF4-FFF2-40B4-BE49-F238E27FC236}">
                <a16:creationId xmlns:a16="http://schemas.microsoft.com/office/drawing/2014/main" id="{57F53E05-82B8-498E-BC4B-ED4F1B626F4F}"/>
              </a:ext>
            </a:extLst>
          </p:cNvPr>
          <p:cNvSpPr/>
          <p:nvPr/>
        </p:nvSpPr>
        <p:spPr>
          <a:xfrm rot="2136143">
            <a:off x="10196229" y="4364792"/>
            <a:ext cx="1343027" cy="1065741"/>
          </a:xfrm>
          <a:prstGeom prst="rect">
            <a:avLst/>
          </a:prstGeom>
        </p:spPr>
        <p:txBody>
          <a:bodyPr wrap="square">
            <a:spAutoFit/>
            <a:scene3d>
              <a:camera prst="orthographicFront"/>
              <a:lightRig rig="threePt" dir="t"/>
            </a:scene3d>
            <a:sp3d/>
          </a:bodyPr>
          <a:lstStyle/>
          <a:p>
            <a:pPr algn="ctr">
              <a:lnSpc>
                <a:spcPct val="120000"/>
              </a:lnSpc>
            </a:pPr>
            <a:r>
              <a:rPr lang="zh-CN" altLang="en-US" sz="2000" b="1" dirty="0">
                <a:solidFill>
                  <a:schemeClr val="bg1"/>
                </a:solidFill>
                <a:cs typeface="+mn-ea"/>
                <a:sym typeface="+mn-lt"/>
              </a:rPr>
              <a:t>离散数学</a:t>
            </a:r>
            <a:endParaRPr lang="en-US" altLang="zh-CN" sz="2000" b="1" dirty="0">
              <a:solidFill>
                <a:schemeClr val="bg1"/>
              </a:solidFill>
              <a:cs typeface="+mn-ea"/>
              <a:sym typeface="+mn-lt"/>
            </a:endParaRPr>
          </a:p>
          <a:p>
            <a:pPr algn="ctr">
              <a:lnSpc>
                <a:spcPct val="120000"/>
              </a:lnSpc>
            </a:pPr>
            <a:r>
              <a:rPr lang="en-US" altLang="zh-CN" sz="2000" b="1" dirty="0">
                <a:solidFill>
                  <a:schemeClr val="bg1"/>
                </a:solidFill>
                <a:cs typeface="+mn-ea"/>
                <a:sym typeface="+mn-lt"/>
              </a:rPr>
              <a:t>Discrete </a:t>
            </a:r>
            <a:r>
              <a:rPr lang="en-US" altLang="zh-CN" sz="1400" b="1" dirty="0">
                <a:solidFill>
                  <a:schemeClr val="bg1"/>
                </a:solidFill>
                <a:cs typeface="+mn-ea"/>
                <a:sym typeface="+mn-lt"/>
              </a:rPr>
              <a:t>Mathematics </a:t>
            </a:r>
            <a:endParaRPr lang="en-US" altLang="zh-CN" sz="2000" b="1" dirty="0">
              <a:solidFill>
                <a:schemeClr val="bg1"/>
              </a:solidFill>
              <a:cs typeface="+mn-ea"/>
              <a:sym typeface="+mn-lt"/>
            </a:endParaRPr>
          </a:p>
        </p:txBody>
      </p:sp>
    </p:spTree>
    <p:extLst>
      <p:ext uri="{BB962C8B-B14F-4D97-AF65-F5344CB8AC3E}">
        <p14:creationId xmlns:p14="http://schemas.microsoft.com/office/powerpoint/2010/main" val="2692421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71029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Application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BF1BF0E7-7BDD-4D23-AD45-49CF23A63570}"/>
              </a:ext>
            </a:extLst>
          </p:cNvPr>
          <p:cNvSpPr txBox="1">
            <a:spLocks noChangeArrowheads="1"/>
          </p:cNvSpPr>
          <p:nvPr/>
        </p:nvSpPr>
        <p:spPr>
          <a:xfrm>
            <a:off x="2057627" y="1223736"/>
            <a:ext cx="9779123"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b="1" dirty="0"/>
              <a:t>Requirement analysis</a:t>
            </a:r>
            <a:endParaRPr lang="zh-CN" altLang="en-US" b="1" dirty="0"/>
          </a:p>
          <a:p>
            <a:pPr lvl="1">
              <a:lnSpc>
                <a:spcPct val="150000"/>
              </a:lnSpc>
              <a:buFont typeface="Wingdings" panose="05000000000000000000" pitchFamily="2" charset="2"/>
              <a:buChar char="Ø"/>
            </a:pPr>
            <a:r>
              <a:rPr lang="en-US" altLang="zh-CN" dirty="0"/>
              <a:t>The needs of the system are gathered, refined, and scrutinized.</a:t>
            </a:r>
          </a:p>
          <a:p>
            <a:pPr lvl="1">
              <a:lnSpc>
                <a:spcPct val="150000"/>
              </a:lnSpc>
              <a:buFont typeface="Wingdings" panose="05000000000000000000" pitchFamily="2" charset="2"/>
              <a:buChar char="Ø"/>
            </a:pPr>
            <a:r>
              <a:rPr lang="en-US" altLang="zh-CN" dirty="0"/>
              <a:t>So that the requirements are consistent and unambiguous.</a:t>
            </a:r>
          </a:p>
          <a:p>
            <a:pPr marL="228600" lvl="1">
              <a:lnSpc>
                <a:spcPct val="100000"/>
              </a:lnSpc>
              <a:spcBef>
                <a:spcPts val="1000"/>
              </a:spcBef>
              <a:buFont typeface="Wingdings" panose="05000000000000000000" pitchFamily="2" charset="2"/>
              <a:buChar char="l"/>
            </a:pPr>
            <a:r>
              <a:rPr lang="en-US" altLang="zh-CN" sz="2800" b="1" dirty="0"/>
              <a:t>System specification</a:t>
            </a:r>
          </a:p>
          <a:p>
            <a:pPr lvl="1">
              <a:lnSpc>
                <a:spcPct val="150000"/>
              </a:lnSpc>
              <a:buFont typeface="Wingdings" panose="05000000000000000000" pitchFamily="2" charset="2"/>
              <a:buChar char="Ø"/>
            </a:pPr>
            <a:r>
              <a:rPr lang="en-US" altLang="zh-CN" dirty="0"/>
              <a:t>Translating natural language statements into logical expressions is an important part of describing hardware and software systems.</a:t>
            </a:r>
          </a:p>
          <a:p>
            <a:pPr lvl="1">
              <a:lnSpc>
                <a:spcPct val="150000"/>
              </a:lnSpc>
              <a:buFont typeface="Wingdings" panose="05000000000000000000" pitchFamily="2" charset="2"/>
              <a:buChar char="Ø"/>
            </a:pPr>
            <a:r>
              <a:rPr lang="en-US" altLang="zh-CN" dirty="0"/>
              <a:t>Systems and software engineers extract requirements from natural language to produce precise, unambiguous specifications that can serve as a basis for system development</a:t>
            </a:r>
            <a:endParaRPr lang="zh-CN" altLang="en-US" dirty="0"/>
          </a:p>
        </p:txBody>
      </p:sp>
      <p:sp>
        <p:nvSpPr>
          <p:cNvPr id="14" name="矩形 13">
            <a:extLst>
              <a:ext uri="{FF2B5EF4-FFF2-40B4-BE49-F238E27FC236}">
                <a16:creationId xmlns:a16="http://schemas.microsoft.com/office/drawing/2014/main" id="{B6A9E8EA-1A1A-4E21-BEFC-26D35F4963D6}"/>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2276399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1446550"/>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An example</a:t>
            </a:r>
          </a:p>
          <a:p>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C027D0E9-CECE-46A2-9A92-B6D1E8D10A84}"/>
              </a:ext>
            </a:extLst>
          </p:cNvPr>
          <p:cNvSpPr txBox="1">
            <a:spLocks noChangeArrowheads="1"/>
          </p:cNvSpPr>
          <p:nvPr/>
        </p:nvSpPr>
        <p:spPr>
          <a:xfrm>
            <a:off x="2234299" y="1143000"/>
            <a:ext cx="9734882" cy="5715000"/>
          </a:xfrm>
          <a:prstGeom prst="rect">
            <a:avLst/>
          </a:prstGeom>
        </p:spPr>
        <p:txBody>
          <a:bodyPr/>
          <a:lstStyle>
            <a:lvl1pPr marL="342900" indent="-342900">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a:spcBef>
                <a:spcPct val="20000"/>
              </a:spcBef>
              <a:buSzPct val="100000"/>
              <a:buFont typeface="Wingdings" panose="05000000000000000000" pitchFamily="2" charset="2"/>
              <a:buChar char="l"/>
              <a:defRPr/>
            </a:pPr>
            <a:r>
              <a:rPr kumimoji="0" lang="en-US" altLang="zh-CN" sz="2400" b="1" dirty="0">
                <a:latin typeface="+mn-lt"/>
                <a:cs typeface="Times New Roman" panose="02020603050405020304" pitchFamily="18" charset="0"/>
              </a:rPr>
              <a:t>Determine whether these system specifications are consistent:</a:t>
            </a:r>
          </a:p>
          <a:p>
            <a:pPr marL="0" indent="0">
              <a:spcBef>
                <a:spcPct val="20000"/>
              </a:spcBef>
              <a:buSzPct val="100000"/>
              <a:defRPr/>
            </a:pPr>
            <a:r>
              <a:rPr kumimoji="0" lang="en-US" altLang="zh-CN" sz="2400" dirty="0">
                <a:latin typeface="+mn-lt"/>
                <a:cs typeface="Times New Roman" panose="02020603050405020304" pitchFamily="18" charset="0"/>
              </a:rPr>
              <a:t>“The diagnostic message is stored in the buffer or it is retransmitted.” </a:t>
            </a:r>
          </a:p>
          <a:p>
            <a:pPr marL="0" indent="0">
              <a:spcBef>
                <a:spcPct val="20000"/>
              </a:spcBef>
              <a:buSzPct val="100000"/>
              <a:defRPr/>
            </a:pPr>
            <a:r>
              <a:rPr kumimoji="0" lang="en-US" altLang="zh-CN" sz="2400" dirty="0">
                <a:latin typeface="+mn-lt"/>
                <a:cs typeface="Times New Roman" panose="02020603050405020304" pitchFamily="18" charset="0"/>
              </a:rPr>
              <a:t>“The diagnostic message is not stored in the buffer.”</a:t>
            </a:r>
          </a:p>
          <a:p>
            <a:pPr marL="0" indent="0">
              <a:spcBef>
                <a:spcPct val="20000"/>
              </a:spcBef>
              <a:buSzPct val="100000"/>
              <a:defRPr/>
            </a:pPr>
            <a:r>
              <a:rPr kumimoji="0" lang="en-US" altLang="zh-CN" sz="2400" dirty="0">
                <a:latin typeface="+mn-lt"/>
                <a:cs typeface="Times New Roman" panose="02020603050405020304" pitchFamily="18" charset="0"/>
              </a:rPr>
              <a:t>“If the diagnostic message is stored in the buffer, then it is retransmitted.”</a:t>
            </a:r>
            <a:endParaRPr kumimoji="0" lang="en-US" altLang="zh-CN" sz="2000" b="1" i="1" dirty="0">
              <a:solidFill>
                <a:srgbClr val="0070C0"/>
              </a:solidFill>
              <a:latin typeface="+mn-lt"/>
              <a:cs typeface="Times New Roman" panose="02020603050405020304" pitchFamily="18" charset="0"/>
            </a:endParaRPr>
          </a:p>
          <a:p>
            <a:pPr marL="0" indent="0">
              <a:spcBef>
                <a:spcPct val="20000"/>
              </a:spcBef>
              <a:buSzPct val="100000"/>
              <a:defRPr/>
            </a:pPr>
            <a:r>
              <a:rPr kumimoji="0" lang="en-US" altLang="zh-CN" sz="2000" b="1" i="1" dirty="0">
                <a:solidFill>
                  <a:srgbClr val="0070C0"/>
                </a:solidFill>
                <a:latin typeface="+mn-lt"/>
                <a:cs typeface="Times New Roman" panose="02020603050405020304" pitchFamily="18" charset="0"/>
              </a:rPr>
              <a:t>Solution</a:t>
            </a:r>
            <a:r>
              <a:rPr kumimoji="0" lang="zh-CN" altLang="en-US" sz="2000" b="1" i="1" dirty="0">
                <a:solidFill>
                  <a:srgbClr val="0070C0"/>
                </a:solidFill>
                <a:latin typeface="+mn-lt"/>
                <a:cs typeface="Times New Roman" panose="02020603050405020304" pitchFamily="18" charset="0"/>
              </a:rPr>
              <a:t>：</a:t>
            </a:r>
          </a:p>
          <a:p>
            <a:pPr marL="457200" lvl="1" indent="0">
              <a:spcBef>
                <a:spcPct val="20000"/>
              </a:spcBef>
              <a:buClr>
                <a:schemeClr val="tx1"/>
              </a:buClr>
              <a:buSzPct val="100000"/>
              <a:defRPr/>
            </a:pPr>
            <a:r>
              <a:rPr kumimoji="0" lang="en-US" altLang="zh-CN" sz="2000" b="1" i="1" dirty="0">
                <a:latin typeface="+mn-lt"/>
                <a:cs typeface="Times New Roman" panose="02020603050405020304" pitchFamily="18" charset="0"/>
              </a:rPr>
              <a:t>P</a:t>
            </a:r>
            <a:r>
              <a:rPr kumimoji="0" lang="zh-CN" altLang="en-US" sz="2000" b="1" dirty="0">
                <a:latin typeface="+mn-lt"/>
                <a:cs typeface="Times New Roman" panose="02020603050405020304" pitchFamily="18" charset="0"/>
              </a:rPr>
              <a:t>：</a:t>
            </a:r>
            <a:r>
              <a:rPr kumimoji="0" lang="en-US" altLang="zh-CN" sz="2000" b="1" dirty="0">
                <a:latin typeface="+mn-lt"/>
                <a:cs typeface="Times New Roman" panose="02020603050405020304" pitchFamily="18" charset="0"/>
              </a:rPr>
              <a:t>The diagnostic message is stored in the buffer </a:t>
            </a:r>
          </a:p>
          <a:p>
            <a:pPr marL="457200" lvl="1" indent="0">
              <a:spcBef>
                <a:spcPct val="20000"/>
              </a:spcBef>
              <a:buClr>
                <a:schemeClr val="tx1"/>
              </a:buClr>
              <a:buSzPct val="100000"/>
              <a:defRPr/>
            </a:pPr>
            <a:r>
              <a:rPr kumimoji="0" lang="en-US" altLang="zh-CN" sz="2000" b="1" i="1" dirty="0">
                <a:latin typeface="+mn-lt"/>
                <a:cs typeface="Times New Roman" panose="02020603050405020304" pitchFamily="18" charset="0"/>
              </a:rPr>
              <a:t>Q</a:t>
            </a:r>
            <a:r>
              <a:rPr kumimoji="0" lang="zh-CN" altLang="en-US" sz="2000" b="1" dirty="0">
                <a:latin typeface="+mn-lt"/>
                <a:cs typeface="Times New Roman" panose="02020603050405020304" pitchFamily="18" charset="0"/>
              </a:rPr>
              <a:t>：</a:t>
            </a:r>
            <a:r>
              <a:rPr kumimoji="0" lang="en-US" altLang="zh-CN" sz="2000" b="1" dirty="0">
                <a:latin typeface="+mn-lt"/>
                <a:cs typeface="Times New Roman" panose="02020603050405020304" pitchFamily="18" charset="0"/>
              </a:rPr>
              <a:t>The diagnostic message is retransmitted</a:t>
            </a:r>
          </a:p>
          <a:p>
            <a:pPr marL="457200" lvl="1" indent="0">
              <a:spcBef>
                <a:spcPct val="20000"/>
              </a:spcBef>
              <a:buClr>
                <a:schemeClr val="tx1"/>
              </a:buClr>
              <a:buSzPct val="100000"/>
              <a:defRPr/>
            </a:pPr>
            <a:r>
              <a:rPr kumimoji="0" lang="en-US" altLang="zh-CN" sz="2000" b="1" dirty="0">
                <a:latin typeface="+mn-lt"/>
                <a:cs typeface="Times New Roman" panose="02020603050405020304" pitchFamily="18" charset="0"/>
              </a:rPr>
              <a:t>The three propositions are </a:t>
            </a:r>
            <a:r>
              <a:rPr kumimoji="0" lang="en-US" altLang="zh-CN" sz="2000" b="1" i="1" dirty="0">
                <a:latin typeface="+mn-lt"/>
                <a:cs typeface="Times New Roman" panose="02020603050405020304" pitchFamily="18" charset="0"/>
              </a:rPr>
              <a:t>P </a:t>
            </a:r>
            <a:r>
              <a:rPr kumimoji="0" lang="zh-CN" altLang="en-US" sz="2000" b="1" dirty="0">
                <a:effectLst>
                  <a:outerShdw blurRad="38100" dist="38100" dir="2700000" algn="tl">
                    <a:srgbClr val="C0C0C0"/>
                  </a:outerShdw>
                </a:effectLst>
                <a:latin typeface="+mn-lt"/>
                <a:cs typeface="Times New Roman" panose="02020603050405020304" pitchFamily="18" charset="0"/>
              </a:rPr>
              <a:t>∨</a:t>
            </a:r>
            <a:r>
              <a:rPr kumimoji="0" lang="zh-CN" altLang="en-US" sz="2000" b="1" dirty="0">
                <a:solidFill>
                  <a:srgbClr val="4E0027"/>
                </a:solidFill>
                <a:effectLst>
                  <a:outerShdw blurRad="38100" dist="38100" dir="2700000" algn="tl">
                    <a:srgbClr val="C0C0C0"/>
                  </a:outerShdw>
                </a:effectLst>
                <a:latin typeface="+mn-lt"/>
                <a:cs typeface="Times New Roman" panose="02020603050405020304" pitchFamily="18" charset="0"/>
              </a:rPr>
              <a:t> </a:t>
            </a:r>
            <a:r>
              <a:rPr kumimoji="0" lang="en-US" altLang="zh-CN" sz="2000" b="1" i="1" dirty="0">
                <a:latin typeface="+mn-lt"/>
                <a:cs typeface="Times New Roman" panose="02020603050405020304" pitchFamily="18" charset="0"/>
              </a:rPr>
              <a:t>Q</a:t>
            </a:r>
            <a:r>
              <a:rPr kumimoji="0" lang="en-US" altLang="zh-CN" sz="2000" b="1" dirty="0">
                <a:latin typeface="+mn-lt"/>
                <a:cs typeface="Times New Roman" panose="02020603050405020304" pitchFamily="18" charset="0"/>
              </a:rPr>
              <a:t>, </a:t>
            </a:r>
            <a:r>
              <a:rPr kumimoji="0" lang="en-US" altLang="zh-CN" sz="2000" b="1" i="1" dirty="0">
                <a:latin typeface="+mn-lt"/>
                <a:cs typeface="Times New Roman" panose="02020603050405020304" pitchFamily="18" charset="0"/>
              </a:rPr>
              <a:t>¬ </a:t>
            </a:r>
            <a:r>
              <a:rPr kumimoji="0" lang="en-US" altLang="zh-CN" sz="2000" b="1" dirty="0">
                <a:latin typeface="+mn-lt"/>
                <a:cs typeface="Times New Roman" panose="02020603050405020304" pitchFamily="18" charset="0"/>
              </a:rPr>
              <a:t>P, P</a:t>
            </a:r>
            <a:r>
              <a:rPr kumimoji="0" lang="en-US" altLang="zh-CN" sz="2000" b="1" i="1" dirty="0">
                <a:latin typeface="+mn-lt"/>
                <a:cs typeface="Times New Roman" panose="02020603050405020304" pitchFamily="18" charset="0"/>
              </a:rPr>
              <a:t>→Q</a:t>
            </a:r>
            <a:endParaRPr kumimoji="0" lang="en-US" altLang="zh-CN" sz="2000" b="1" dirty="0">
              <a:latin typeface="+mn-lt"/>
              <a:cs typeface="Times New Roman" panose="02020603050405020304" pitchFamily="18" charset="0"/>
            </a:endParaRPr>
          </a:p>
          <a:p>
            <a:pPr lvl="1">
              <a:spcBef>
                <a:spcPct val="20000"/>
              </a:spcBef>
              <a:buClr>
                <a:schemeClr val="tx1"/>
              </a:buClr>
              <a:buSzPct val="100000"/>
              <a:buFontTx/>
              <a:buChar char="–"/>
              <a:defRPr/>
            </a:pPr>
            <a:endParaRPr kumimoji="0" lang="zh-CN" altLang="en-US" sz="2000" b="1" dirty="0">
              <a:cs typeface="Times New Roman" panose="02020603050405020304" pitchFamily="18" charset="0"/>
            </a:endParaRPr>
          </a:p>
        </p:txBody>
      </p:sp>
      <p:graphicFrame>
        <p:nvGraphicFramePr>
          <p:cNvPr id="13" name="Group 10">
            <a:extLst>
              <a:ext uri="{FF2B5EF4-FFF2-40B4-BE49-F238E27FC236}">
                <a16:creationId xmlns:a16="http://schemas.microsoft.com/office/drawing/2014/main" id="{8EEB33D9-1A83-4B78-A50C-896A9DBB5540}"/>
              </a:ext>
            </a:extLst>
          </p:cNvPr>
          <p:cNvGraphicFramePr>
            <a:graphicFrameLocks noGrp="1"/>
          </p:cNvGraphicFramePr>
          <p:nvPr>
            <p:extLst>
              <p:ext uri="{D42A27DB-BD31-4B8C-83A1-F6EECF244321}">
                <p14:modId xmlns:p14="http://schemas.microsoft.com/office/powerpoint/2010/main" val="1351184511"/>
              </p:ext>
            </p:extLst>
          </p:nvPr>
        </p:nvGraphicFramePr>
        <p:xfrm>
          <a:off x="3523140" y="4866564"/>
          <a:ext cx="6238866" cy="1859010"/>
        </p:xfrm>
        <a:graphic>
          <a:graphicData uri="http://schemas.openxmlformats.org/drawingml/2006/table">
            <a:tbl>
              <a:tblPr/>
              <a:tblGrid>
                <a:gridCol w="594111">
                  <a:extLst>
                    <a:ext uri="{9D8B030D-6E8A-4147-A177-3AD203B41FA5}">
                      <a16:colId xmlns:a16="http://schemas.microsoft.com/office/drawing/2014/main" val="20000"/>
                    </a:ext>
                  </a:extLst>
                </a:gridCol>
                <a:gridCol w="701146">
                  <a:extLst>
                    <a:ext uri="{9D8B030D-6E8A-4147-A177-3AD203B41FA5}">
                      <a16:colId xmlns:a16="http://schemas.microsoft.com/office/drawing/2014/main" val="20001"/>
                    </a:ext>
                  </a:extLst>
                </a:gridCol>
                <a:gridCol w="1758100">
                  <a:extLst>
                    <a:ext uri="{9D8B030D-6E8A-4147-A177-3AD203B41FA5}">
                      <a16:colId xmlns:a16="http://schemas.microsoft.com/office/drawing/2014/main" val="20002"/>
                    </a:ext>
                  </a:extLst>
                </a:gridCol>
                <a:gridCol w="1159508">
                  <a:extLst>
                    <a:ext uri="{9D8B030D-6E8A-4147-A177-3AD203B41FA5}">
                      <a16:colId xmlns:a16="http://schemas.microsoft.com/office/drawing/2014/main" val="20003"/>
                    </a:ext>
                  </a:extLst>
                </a:gridCol>
                <a:gridCol w="2026001">
                  <a:extLst>
                    <a:ext uri="{9D8B030D-6E8A-4147-A177-3AD203B41FA5}">
                      <a16:colId xmlns:a16="http://schemas.microsoft.com/office/drawing/2014/main" val="20004"/>
                    </a:ext>
                  </a:extLst>
                </a:gridCol>
              </a:tblGrid>
              <a:tr h="336412">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rPr>
                        <a:t>P</a:t>
                      </a:r>
                      <a:endParaRPr kumimoji="0" lang="zh-CN" altLang="en-US"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endParaRP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rPr>
                        <a:t>Q</a:t>
                      </a:r>
                      <a:endParaRPr kumimoji="0" lang="zh-CN" altLang="en-US"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endParaRP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rPr>
                        <a:t>P </a:t>
                      </a:r>
                      <a:r>
                        <a:rPr kumimoji="0" lang="zh-CN" altLang="en-US" sz="2000" b="1" i="0" u="none" strike="noStrike" cap="none" normalizeH="0" baseline="0" dirty="0">
                          <a:ln>
                            <a:noFill/>
                          </a:ln>
                          <a:solidFill>
                            <a:srgbClr val="002060"/>
                          </a:solidFill>
                          <a:effectLst>
                            <a:outerShdw blurRad="38100" dist="38100" dir="2700000" algn="tl">
                              <a:srgbClr val="C0C0C0"/>
                            </a:outerShdw>
                          </a:effectLst>
                          <a:latin typeface="+mn-lt"/>
                          <a:ea typeface="宋体" pitchFamily="2" charset="-122"/>
                          <a:cs typeface="Times New Roman" panose="02020603050405020304" pitchFamily="18" charset="0"/>
                        </a:rPr>
                        <a:t>∨ </a:t>
                      </a:r>
                      <a:r>
                        <a:rPr kumimoji="0" lang="en-US" altLang="zh-CN"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rPr>
                        <a:t>Q</a:t>
                      </a:r>
                      <a:endParaRPr kumimoji="0" lang="zh-CN" altLang="en-US"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endParaRP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zh-CN" altLang="en-US" sz="2000" b="1" i="0" u="none" strike="noStrike" cap="none" normalizeH="0" baseline="0" dirty="0">
                          <a:ln>
                            <a:noFill/>
                          </a:ln>
                          <a:solidFill>
                            <a:srgbClr val="002060"/>
                          </a:solidFill>
                          <a:effectLst/>
                          <a:latin typeface="+mn-lt"/>
                          <a:ea typeface="宋体" pitchFamily="2" charset="-122"/>
                          <a:cs typeface="Times New Roman" panose="02020603050405020304" pitchFamily="18" charset="0"/>
                        </a:rPr>
                        <a:t> </a:t>
                      </a:r>
                      <a:r>
                        <a:rPr kumimoji="0" lang="en-US" altLang="zh-CN"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rPr>
                        <a:t>¬ P</a:t>
                      </a:r>
                      <a:endParaRPr kumimoji="0" lang="zh-CN" altLang="en-US"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endParaRP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rPr>
                        <a:t>   P→Q</a:t>
                      </a:r>
                      <a:endParaRPr kumimoji="0" lang="zh-CN" altLang="en-US" sz="2000" b="1" i="1" u="none" strike="noStrike" cap="none" normalizeH="0" baseline="0" dirty="0">
                        <a:ln>
                          <a:noFill/>
                        </a:ln>
                        <a:solidFill>
                          <a:srgbClr val="002060"/>
                        </a:solidFill>
                        <a:effectLst/>
                        <a:latin typeface="+mn-lt"/>
                        <a:ea typeface="宋体" pitchFamily="2" charset="-122"/>
                        <a:cs typeface="Times New Roman" panose="02020603050405020304" pitchFamily="18" charset="0"/>
                      </a:endParaRP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0531">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531">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mn-lt"/>
                          <a:ea typeface="宋体" pitchFamily="2" charset="-122"/>
                          <a:cs typeface="Times New Roman" panose="02020603050405020304" pitchFamily="18" charset="0"/>
                        </a:rPr>
                        <a:t>0</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mn-lt"/>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mn-lt"/>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mn-lt"/>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mn-lt"/>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531">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531">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1444" marR="91444" marT="45693" marB="4569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矩形 13">
            <a:extLst>
              <a:ext uri="{FF2B5EF4-FFF2-40B4-BE49-F238E27FC236}">
                <a16:creationId xmlns:a16="http://schemas.microsoft.com/office/drawing/2014/main" id="{0C7D9D00-4B05-4CE5-8129-DE7165A8C943}"/>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41155113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animEffect transition="in" filter="blinds(horizontal)">
                                      <p:cBhvr>
                                        <p:cTn id="7" dur="500"/>
                                        <p:tgtEl>
                                          <p:spTgt spid="1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6" end="6"/>
                                            </p:txEl>
                                          </p:spTgt>
                                        </p:tgtEl>
                                        <p:attrNameLst>
                                          <p:attrName>style.visibility</p:attrName>
                                        </p:attrNameLst>
                                      </p:cBhvr>
                                      <p:to>
                                        <p:strVal val="visible"/>
                                      </p:to>
                                    </p:set>
                                    <p:animEffect transition="in" filter="blinds(horizontal)">
                                      <p:cBhvr>
                                        <p:cTn id="12" dur="500"/>
                                        <p:tgtEl>
                                          <p:spTgt spid="1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blinds(horizontal)">
                                      <p:cBhvr>
                                        <p:cTn id="17" dur="500"/>
                                        <p:tgtEl>
                                          <p:spTgt spid="1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6901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 puzzle</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D68FE319-FB05-482A-AA58-FC6A0DEFBBBB}"/>
              </a:ext>
            </a:extLst>
          </p:cNvPr>
          <p:cNvSpPr txBox="1">
            <a:spLocks noChangeArrowheads="1"/>
          </p:cNvSpPr>
          <p:nvPr/>
        </p:nvSpPr>
        <p:spPr bwMode="auto">
          <a:xfrm>
            <a:off x="2051731" y="1006931"/>
            <a:ext cx="9854388" cy="5745092"/>
          </a:xfrm>
          <a:prstGeom prst="rect">
            <a:avLst/>
          </a:prstGeom>
          <a:noFill/>
          <a:ln>
            <a:noFill/>
          </a:ln>
        </p:spPr>
        <p:txBody>
          <a:bodyPr/>
          <a:lstStyle>
            <a:lvl1pPr marL="342900" indent="-342900" algn="l" rtl="0" eaLnBrk="0" fontAlgn="base" hangingPunct="0">
              <a:spcBef>
                <a:spcPct val="20000"/>
              </a:spcBef>
              <a:spcAft>
                <a:spcPct val="0"/>
              </a:spcAft>
              <a:buSzPct val="100000"/>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SzPct val="10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SzPct val="100000"/>
              <a:buChar char="•"/>
              <a:defRPr kumimoji="1" sz="2400">
                <a:solidFill>
                  <a:schemeClr val="tx1"/>
                </a:solidFill>
                <a:latin typeface="+mn-lt"/>
                <a:ea typeface="+mn-ea"/>
              </a:defRPr>
            </a:lvl3pPr>
            <a:lvl4pPr marL="1600200" indent="-228600" algn="l" rtl="0" eaLnBrk="0" fontAlgn="base" hangingPunct="0">
              <a:spcBef>
                <a:spcPct val="20000"/>
              </a:spcBef>
              <a:spcAft>
                <a:spcPct val="0"/>
              </a:spcAft>
              <a:buSzPct val="100000"/>
              <a:buChar char="–"/>
              <a:defRPr kumimoji="1" sz="2000">
                <a:solidFill>
                  <a:schemeClr val="tx1"/>
                </a:solidFill>
                <a:latin typeface="+mn-lt"/>
                <a:ea typeface="+mn-ea"/>
              </a:defRPr>
            </a:lvl4pPr>
            <a:lvl5pPr marL="2057400" indent="-228600" algn="l" rtl="0" eaLnBrk="0" fontAlgn="base" hangingPunct="0">
              <a:spcBef>
                <a:spcPct val="20000"/>
              </a:spcBef>
              <a:spcAft>
                <a:spcPct val="0"/>
              </a:spcAft>
              <a:buSzPct val="100000"/>
              <a:buChar char="»"/>
              <a:defRPr kumimoji="1" sz="2000">
                <a:solidFill>
                  <a:schemeClr val="tx1"/>
                </a:solidFill>
                <a:latin typeface="+mn-lt"/>
                <a:ea typeface="+mn-ea"/>
              </a:defRPr>
            </a:lvl5pPr>
            <a:lvl6pPr marL="2514600" indent="-228600" algn="l" rtl="0" eaLnBrk="0" fontAlgn="base" hangingPunct="0">
              <a:spcBef>
                <a:spcPct val="20000"/>
              </a:spcBef>
              <a:spcAft>
                <a:spcPct val="0"/>
              </a:spcAft>
              <a:buSzPct val="100000"/>
              <a:buChar char="»"/>
              <a:defRPr sz="2000">
                <a:solidFill>
                  <a:schemeClr val="tx1"/>
                </a:solidFill>
                <a:latin typeface="+mn-lt"/>
                <a:ea typeface="+mn-ea"/>
              </a:defRPr>
            </a:lvl6pPr>
            <a:lvl7pPr marL="2971800" indent="-228600" algn="l" rtl="0" eaLnBrk="0" fontAlgn="base" hangingPunct="0">
              <a:spcBef>
                <a:spcPct val="20000"/>
              </a:spcBef>
              <a:spcAft>
                <a:spcPct val="0"/>
              </a:spcAft>
              <a:buSzPct val="100000"/>
              <a:buChar char="»"/>
              <a:defRPr sz="2000">
                <a:solidFill>
                  <a:schemeClr val="tx1"/>
                </a:solidFill>
                <a:latin typeface="+mn-lt"/>
                <a:ea typeface="+mn-ea"/>
              </a:defRPr>
            </a:lvl7pPr>
            <a:lvl8pPr marL="3429000" indent="-228600" algn="l" rtl="0" eaLnBrk="0" fontAlgn="base" hangingPunct="0">
              <a:spcBef>
                <a:spcPct val="20000"/>
              </a:spcBef>
              <a:spcAft>
                <a:spcPct val="0"/>
              </a:spcAft>
              <a:buSzPct val="100000"/>
              <a:buChar char="»"/>
              <a:defRPr sz="2000">
                <a:solidFill>
                  <a:schemeClr val="tx1"/>
                </a:solidFill>
                <a:latin typeface="+mn-lt"/>
                <a:ea typeface="+mn-ea"/>
              </a:defRPr>
            </a:lvl8pPr>
            <a:lvl9pPr marL="3886200" indent="-228600" algn="l" rtl="0" eaLnBrk="0" fontAlgn="base" hangingPunct="0">
              <a:spcBef>
                <a:spcPct val="20000"/>
              </a:spcBef>
              <a:spcAft>
                <a:spcPct val="0"/>
              </a:spcAft>
              <a:buSzPct val="100000"/>
              <a:buChar char="»"/>
              <a:defRPr sz="2000">
                <a:solidFill>
                  <a:schemeClr val="tx1"/>
                </a:solidFill>
                <a:latin typeface="+mn-lt"/>
                <a:ea typeface="+mn-ea"/>
              </a:defRPr>
            </a:lvl9pPr>
          </a:lstStyle>
          <a:p>
            <a:pPr marL="0" indent="0" eaLnBrk="1" hangingPunct="1">
              <a:buNone/>
              <a:defRPr/>
            </a:pPr>
            <a:r>
              <a:rPr kumimoji="0" lang="en-US" altLang="zh-CN" sz="2400" b="1" kern="0" dirty="0">
                <a:cs typeface="Times New Roman" panose="02020603050405020304" pitchFamily="18" charset="0"/>
              </a:rPr>
              <a:t>The detective investigated the crime against four witnesses, butler, cook, gardener, and mender. The following hints can be drawn from what the witnesses said </a:t>
            </a:r>
            <a:r>
              <a:rPr kumimoji="0" lang="zh-CN" altLang="en-US" sz="2400" b="1" kern="0" dirty="0">
                <a:cs typeface="Times New Roman" panose="02020603050405020304" pitchFamily="18" charset="0"/>
              </a:rPr>
              <a:t>：</a:t>
            </a:r>
            <a:endParaRPr kumimoji="0" lang="en-US" altLang="zh-CN" sz="2400" b="1" kern="0" dirty="0">
              <a:cs typeface="Times New Roman" panose="02020603050405020304" pitchFamily="18" charset="0"/>
            </a:endParaRPr>
          </a:p>
          <a:p>
            <a:pPr marL="609600" indent="-609600" eaLnBrk="1" hangingPunct="1">
              <a:buFont typeface="+mj-ea"/>
              <a:buAutoNum type="circleNumDbPlain"/>
              <a:defRPr/>
            </a:pPr>
            <a:r>
              <a:rPr kumimoji="0" lang="en-US" altLang="zh-CN" sz="2400" kern="0" dirty="0">
                <a:cs typeface="Times New Roman" panose="02020603050405020304" pitchFamily="18" charset="0"/>
              </a:rPr>
              <a:t>If the </a:t>
            </a:r>
            <a:r>
              <a:rPr kumimoji="0" lang="en-US" altLang="zh-CN" sz="2400" b="1" kern="0" dirty="0">
                <a:cs typeface="Times New Roman" panose="02020603050405020304" pitchFamily="18" charset="0"/>
              </a:rPr>
              <a:t>butler</a:t>
            </a:r>
            <a:r>
              <a:rPr kumimoji="0" lang="en-US" altLang="zh-CN" sz="2400" kern="0" dirty="0">
                <a:cs typeface="Times New Roman" panose="02020603050405020304" pitchFamily="18" charset="0"/>
              </a:rPr>
              <a:t> tells the truth, so does the </a:t>
            </a:r>
            <a:r>
              <a:rPr kumimoji="0" lang="en-US" altLang="zh-CN" sz="2400" b="1" kern="0" dirty="0">
                <a:cs typeface="Times New Roman" panose="02020603050405020304" pitchFamily="18" charset="0"/>
              </a:rPr>
              <a:t>cook</a:t>
            </a:r>
            <a:r>
              <a:rPr kumimoji="0" lang="zh-CN" altLang="en-US" sz="2400" kern="0" dirty="0">
                <a:cs typeface="Times New Roman" panose="02020603050405020304" pitchFamily="18" charset="0"/>
              </a:rPr>
              <a:t>；</a:t>
            </a:r>
            <a:endParaRPr kumimoji="0" lang="en-US" altLang="zh-CN" sz="2400" kern="0" dirty="0">
              <a:cs typeface="Times New Roman" panose="02020603050405020304" pitchFamily="18" charset="0"/>
            </a:endParaRPr>
          </a:p>
          <a:p>
            <a:pPr marL="609600" indent="-609600" eaLnBrk="1" hangingPunct="1">
              <a:buFont typeface="+mj-ea"/>
              <a:buAutoNum type="circleNumDbPlain"/>
              <a:defRPr/>
            </a:pPr>
            <a:r>
              <a:rPr kumimoji="0" lang="en-US" altLang="zh-CN" sz="2400" kern="0" dirty="0">
                <a:cs typeface="Times New Roman" panose="02020603050405020304" pitchFamily="18" charset="0"/>
              </a:rPr>
              <a:t>The </a:t>
            </a:r>
            <a:r>
              <a:rPr kumimoji="0" lang="en-US" altLang="zh-CN" sz="2400" b="1" kern="0" dirty="0">
                <a:cs typeface="Times New Roman" panose="02020603050405020304" pitchFamily="18" charset="0"/>
              </a:rPr>
              <a:t>cook</a:t>
            </a:r>
            <a:r>
              <a:rPr kumimoji="0" lang="en-US" altLang="zh-CN" sz="2400" kern="0" dirty="0">
                <a:cs typeface="Times New Roman" panose="02020603050405020304" pitchFamily="18" charset="0"/>
              </a:rPr>
              <a:t> and the </a:t>
            </a:r>
            <a:r>
              <a:rPr kumimoji="0" lang="en-US" altLang="zh-CN" sz="2400" b="1" kern="0" dirty="0">
                <a:cs typeface="Times New Roman" panose="02020603050405020304" pitchFamily="18" charset="0"/>
              </a:rPr>
              <a:t>gardener</a:t>
            </a:r>
            <a:r>
              <a:rPr kumimoji="0" lang="en-US" altLang="zh-CN" sz="2400" kern="0" dirty="0">
                <a:cs typeface="Times New Roman" panose="02020603050405020304" pitchFamily="18" charset="0"/>
              </a:rPr>
              <a:t> cannot both tell the truth</a:t>
            </a:r>
            <a:r>
              <a:rPr kumimoji="0" lang="zh-CN" altLang="en-US" sz="2400" kern="0" dirty="0">
                <a:cs typeface="Times New Roman" panose="02020603050405020304" pitchFamily="18" charset="0"/>
              </a:rPr>
              <a:t>；</a:t>
            </a:r>
            <a:endParaRPr kumimoji="0" lang="en-US" altLang="zh-CN" sz="2400" kern="0" dirty="0">
              <a:cs typeface="Times New Roman" panose="02020603050405020304" pitchFamily="18" charset="0"/>
            </a:endParaRPr>
          </a:p>
          <a:p>
            <a:pPr marL="609600" indent="-609600" eaLnBrk="1" hangingPunct="1">
              <a:buFont typeface="+mj-ea"/>
              <a:buAutoNum type="circleNumDbPlain"/>
              <a:defRPr/>
            </a:pPr>
            <a:r>
              <a:rPr kumimoji="0" lang="en-US" altLang="zh-CN" sz="2400" kern="0" dirty="0">
                <a:cs typeface="Times New Roman" panose="02020603050405020304" pitchFamily="18" charset="0"/>
              </a:rPr>
              <a:t>The </a:t>
            </a:r>
            <a:r>
              <a:rPr kumimoji="0" lang="en-US" altLang="zh-CN" sz="2400" b="1" kern="0" dirty="0">
                <a:cs typeface="Times New Roman" panose="02020603050405020304" pitchFamily="18" charset="0"/>
              </a:rPr>
              <a:t>gardener</a:t>
            </a:r>
            <a:r>
              <a:rPr kumimoji="0" lang="en-US" altLang="zh-CN" sz="2400" kern="0" dirty="0">
                <a:cs typeface="Times New Roman" panose="02020603050405020304" pitchFamily="18" charset="0"/>
              </a:rPr>
              <a:t> and the </a:t>
            </a:r>
            <a:r>
              <a:rPr kumimoji="0" lang="en-US" altLang="zh-CN" sz="2400" b="1" kern="0" dirty="0">
                <a:cs typeface="Times New Roman" panose="02020603050405020304" pitchFamily="18" charset="0"/>
              </a:rPr>
              <a:t>mender</a:t>
            </a:r>
            <a:r>
              <a:rPr kumimoji="0" lang="en-US" altLang="zh-CN" sz="2400" kern="0" dirty="0">
                <a:cs typeface="Times New Roman" panose="02020603050405020304" pitchFamily="18" charset="0"/>
              </a:rPr>
              <a:t> cannot both lie</a:t>
            </a:r>
            <a:r>
              <a:rPr kumimoji="0" lang="zh-CN" altLang="en-US" sz="2400" kern="0" dirty="0">
                <a:cs typeface="Times New Roman" panose="02020603050405020304" pitchFamily="18" charset="0"/>
              </a:rPr>
              <a:t>；</a:t>
            </a:r>
            <a:endParaRPr kumimoji="0" lang="en-US" altLang="zh-CN" sz="2400" kern="0" dirty="0">
              <a:cs typeface="Times New Roman" panose="02020603050405020304" pitchFamily="18" charset="0"/>
            </a:endParaRPr>
          </a:p>
          <a:p>
            <a:pPr marL="609600" indent="-609600" eaLnBrk="1" hangingPunct="1">
              <a:buFont typeface="+mj-ea"/>
              <a:buAutoNum type="circleNumDbPlain"/>
              <a:defRPr/>
            </a:pPr>
            <a:r>
              <a:rPr kumimoji="0" lang="en-US" altLang="zh-CN" sz="2400" kern="0" dirty="0">
                <a:cs typeface="Times New Roman" panose="02020603050405020304" pitchFamily="18" charset="0"/>
              </a:rPr>
              <a:t>If the </a:t>
            </a:r>
            <a:r>
              <a:rPr kumimoji="0" lang="en-US" altLang="zh-CN" sz="2400" b="1" kern="0" dirty="0">
                <a:cs typeface="Times New Roman" panose="02020603050405020304" pitchFamily="18" charset="0"/>
              </a:rPr>
              <a:t>mender</a:t>
            </a:r>
            <a:r>
              <a:rPr kumimoji="0" lang="en-US" altLang="zh-CN" sz="2400" kern="0" dirty="0">
                <a:cs typeface="Times New Roman" panose="02020603050405020304" pitchFamily="18" charset="0"/>
              </a:rPr>
              <a:t> tells the truth, the </a:t>
            </a:r>
            <a:r>
              <a:rPr kumimoji="0" lang="en-US" altLang="zh-CN" sz="2400" b="1" kern="0" dirty="0">
                <a:cs typeface="Times New Roman" panose="02020603050405020304" pitchFamily="18" charset="0"/>
              </a:rPr>
              <a:t>cook</a:t>
            </a:r>
            <a:r>
              <a:rPr kumimoji="0" lang="en-US" altLang="zh-CN" sz="2400" kern="0" dirty="0">
                <a:cs typeface="Times New Roman" panose="02020603050405020304" pitchFamily="18" charset="0"/>
              </a:rPr>
              <a:t> lies. </a:t>
            </a:r>
          </a:p>
          <a:p>
            <a:pPr marL="0" indent="0" eaLnBrk="1" hangingPunct="1">
              <a:buNone/>
              <a:defRPr/>
            </a:pPr>
            <a:r>
              <a:rPr kumimoji="0" lang="en-US" altLang="zh-CN" sz="2400" b="1" kern="0" dirty="0">
                <a:solidFill>
                  <a:schemeClr val="accent4"/>
                </a:solidFill>
                <a:cs typeface="Times New Roman" panose="02020603050405020304" pitchFamily="18" charset="0"/>
              </a:rPr>
              <a:t>        Who are lying and who telling the truth?</a:t>
            </a:r>
            <a:endParaRPr kumimoji="0" lang="zh-CN" altLang="en-US" sz="2400" b="1" kern="0" dirty="0">
              <a:solidFill>
                <a:schemeClr val="accent4"/>
              </a:solidFill>
              <a:cs typeface="Times New Roman" panose="02020603050405020304" pitchFamily="18" charset="0"/>
            </a:endParaRPr>
          </a:p>
          <a:p>
            <a:pPr marL="0" indent="0" eaLnBrk="1" hangingPunct="1">
              <a:buNone/>
              <a:defRPr/>
            </a:pPr>
            <a:r>
              <a:rPr kumimoji="0" lang="en-US" altLang="zh-CN" sz="2400" b="1" kern="0" dirty="0">
                <a:solidFill>
                  <a:srgbClr val="FF0000"/>
                </a:solidFill>
                <a:cs typeface="Times New Roman" panose="02020603050405020304" pitchFamily="18" charset="0"/>
              </a:rPr>
              <a:t>Solution</a:t>
            </a:r>
            <a:r>
              <a:rPr kumimoji="0" lang="zh-CN" altLang="en-US" sz="2400" b="1" kern="0" dirty="0">
                <a:cs typeface="Times New Roman" panose="02020603050405020304" pitchFamily="18" charset="0"/>
              </a:rPr>
              <a:t>：</a:t>
            </a:r>
            <a:r>
              <a:rPr kumimoji="0" lang="en-US" altLang="zh-CN" sz="2400" b="1" kern="0" dirty="0">
                <a:cs typeface="Times New Roman" panose="02020603050405020304" pitchFamily="18" charset="0"/>
              </a:rPr>
              <a:t>First, assume that</a:t>
            </a:r>
          </a:p>
          <a:p>
            <a:pPr marL="0" indent="0" eaLnBrk="1" hangingPunct="1">
              <a:buNone/>
              <a:defRPr/>
            </a:pPr>
            <a:r>
              <a:rPr kumimoji="0" lang="en-US" altLang="zh-CN" sz="2400" i="1" kern="0" dirty="0">
                <a:cs typeface="Times New Roman" panose="02020603050405020304" pitchFamily="18" charset="0"/>
              </a:rPr>
              <a:t>B</a:t>
            </a:r>
            <a:r>
              <a:rPr kumimoji="0" lang="en-US" altLang="zh-CN" sz="2400" kern="0" dirty="0">
                <a:cs typeface="Times New Roman" panose="02020603050405020304" pitchFamily="18" charset="0"/>
              </a:rPr>
              <a:t>: The butler tells the truth.</a:t>
            </a:r>
            <a:endParaRPr kumimoji="0" lang="zh-CN" altLang="en-US" sz="2400" kern="0" dirty="0">
              <a:cs typeface="Times New Roman" panose="02020603050405020304" pitchFamily="18" charset="0"/>
            </a:endParaRPr>
          </a:p>
          <a:p>
            <a:pPr marL="609600" indent="-609600" eaLnBrk="1" hangingPunct="1">
              <a:buNone/>
              <a:defRPr/>
            </a:pPr>
            <a:r>
              <a:rPr kumimoji="0" lang="en-US" altLang="zh-CN" sz="2400" i="1" kern="0" dirty="0">
                <a:cs typeface="Times New Roman" panose="02020603050405020304" pitchFamily="18" charset="0"/>
              </a:rPr>
              <a:t>C</a:t>
            </a:r>
            <a:r>
              <a:rPr kumimoji="0" lang="en-US" altLang="zh-CN" sz="2400" kern="0" dirty="0">
                <a:cs typeface="Times New Roman" panose="02020603050405020304" pitchFamily="18" charset="0"/>
              </a:rPr>
              <a:t>: The cook tells the truth.</a:t>
            </a:r>
            <a:endParaRPr kumimoji="0" lang="zh-CN" altLang="en-US" sz="2800" kern="0" dirty="0">
              <a:cs typeface="Times New Roman" panose="02020603050405020304" pitchFamily="18" charset="0"/>
            </a:endParaRPr>
          </a:p>
          <a:p>
            <a:pPr marL="609600" indent="-609600" eaLnBrk="1" hangingPunct="1">
              <a:buNone/>
              <a:defRPr/>
            </a:pPr>
            <a:r>
              <a:rPr kumimoji="0" lang="en-US" altLang="zh-CN" sz="2400" i="1" kern="0" dirty="0">
                <a:cs typeface="Times New Roman" panose="02020603050405020304" pitchFamily="18" charset="0"/>
              </a:rPr>
              <a:t>G</a:t>
            </a:r>
            <a:r>
              <a:rPr kumimoji="0" lang="en-US" altLang="zh-CN" sz="2400" kern="0" dirty="0">
                <a:cs typeface="Times New Roman" panose="02020603050405020304" pitchFamily="18" charset="0"/>
              </a:rPr>
              <a:t>: The gardener tells the truth.</a:t>
            </a:r>
            <a:endParaRPr kumimoji="0" lang="zh-CN" altLang="en-US" sz="2800" kern="0" dirty="0">
              <a:cs typeface="Times New Roman" panose="02020603050405020304" pitchFamily="18" charset="0"/>
            </a:endParaRPr>
          </a:p>
          <a:p>
            <a:pPr marL="0" lvl="1" indent="0" eaLnBrk="1" hangingPunct="1">
              <a:buNone/>
              <a:defRPr/>
            </a:pPr>
            <a:r>
              <a:rPr kumimoji="0" lang="en-US" altLang="zh-CN" sz="2400" i="1" kern="0" dirty="0">
                <a:cs typeface="Times New Roman" panose="02020603050405020304" pitchFamily="18" charset="0"/>
              </a:rPr>
              <a:t>M</a:t>
            </a:r>
            <a:r>
              <a:rPr kumimoji="0" lang="en-US" altLang="zh-CN" sz="2400" kern="0" dirty="0">
                <a:cs typeface="Times New Roman" panose="02020603050405020304" pitchFamily="18" charset="0"/>
              </a:rPr>
              <a:t>: The mender tells the truth.</a:t>
            </a:r>
            <a:endParaRPr kumimoji="0" lang="zh-CN" altLang="en-US" sz="2400" kern="0" dirty="0">
              <a:cs typeface="Times New Roman" panose="02020603050405020304" pitchFamily="18" charset="0"/>
            </a:endParaRPr>
          </a:p>
        </p:txBody>
      </p:sp>
      <p:sp>
        <p:nvSpPr>
          <p:cNvPr id="4" name="文本框 3">
            <a:extLst>
              <a:ext uri="{FF2B5EF4-FFF2-40B4-BE49-F238E27FC236}">
                <a16:creationId xmlns:a16="http://schemas.microsoft.com/office/drawing/2014/main" id="{93DE8004-1414-4FDC-98C3-409B00710AAD}"/>
              </a:ext>
            </a:extLst>
          </p:cNvPr>
          <p:cNvSpPr txBox="1"/>
          <p:nvPr/>
        </p:nvSpPr>
        <p:spPr>
          <a:xfrm>
            <a:off x="8210680" y="4502001"/>
            <a:ext cx="3801705" cy="2523768"/>
          </a:xfrm>
          <a:prstGeom prst="rect">
            <a:avLst/>
          </a:prstGeom>
          <a:noFill/>
        </p:spPr>
        <p:txBody>
          <a:bodyPr wrap="square" rtlCol="0">
            <a:spAutoFit/>
          </a:bodyPr>
          <a:lstStyle/>
          <a:p>
            <a:r>
              <a:rPr lang="en-US" altLang="zh-CN" sz="2800" b="1" dirty="0">
                <a:solidFill>
                  <a:schemeClr val="accent1"/>
                </a:solidFill>
              </a:rPr>
              <a:t>Translation:</a:t>
            </a:r>
          </a:p>
          <a:p>
            <a:pPr marL="457200" indent="-457200">
              <a:buFont typeface="+mj-ea"/>
              <a:buAutoNum type="circleNumDbPlain"/>
            </a:pPr>
            <a:r>
              <a:rPr lang="en-US" altLang="zh-CN" sz="2800" i="1" dirty="0">
                <a:solidFill>
                  <a:schemeClr val="accent4"/>
                </a:solidFill>
              </a:rPr>
              <a:t> B </a:t>
            </a:r>
            <a:r>
              <a:rPr lang="en-US" altLang="zh-CN" sz="2800" dirty="0">
                <a:solidFill>
                  <a:schemeClr val="accent4"/>
                </a:solidFill>
                <a:cs typeface="Times New Roman" panose="02020603050405020304" pitchFamily="18" charset="0"/>
                <a:sym typeface="+mn-lt"/>
              </a:rPr>
              <a:t>→ </a:t>
            </a:r>
            <a:r>
              <a:rPr lang="en-US" altLang="zh-CN" sz="2800" i="1" dirty="0">
                <a:solidFill>
                  <a:schemeClr val="accent4"/>
                </a:solidFill>
                <a:cs typeface="Times New Roman" panose="02020603050405020304" pitchFamily="18" charset="0"/>
                <a:sym typeface="+mn-lt"/>
              </a:rPr>
              <a:t>C</a:t>
            </a:r>
          </a:p>
          <a:p>
            <a:pPr marL="457200" indent="-457200">
              <a:buFont typeface="+mj-ea"/>
              <a:buAutoNum type="circleNumDbPlain"/>
            </a:pPr>
            <a:r>
              <a:rPr lang="en-US" altLang="zh-CN" sz="2800" dirty="0">
                <a:solidFill>
                  <a:schemeClr val="accent4"/>
                </a:solidFill>
                <a:cs typeface="Times New Roman" panose="02020603050405020304" pitchFamily="18" charset="0"/>
                <a:sym typeface="+mn-lt"/>
              </a:rPr>
              <a:t> ¬(</a:t>
            </a:r>
            <a:r>
              <a:rPr lang="en-US" altLang="zh-CN" sz="2800" i="1" dirty="0">
                <a:solidFill>
                  <a:schemeClr val="accent4"/>
                </a:solidFill>
                <a:cs typeface="Times New Roman" panose="02020603050405020304" pitchFamily="18" charset="0"/>
                <a:sym typeface="+mn-lt"/>
              </a:rPr>
              <a:t>C </a:t>
            </a:r>
            <a:r>
              <a:rPr lang="en-US" altLang="zh-CN" sz="2800" dirty="0">
                <a:solidFill>
                  <a:schemeClr val="accent4"/>
                </a:solidFill>
                <a:cs typeface="Times New Roman" panose="02020603050405020304" pitchFamily="18" charset="0"/>
                <a:sym typeface="+mn-lt"/>
              </a:rPr>
              <a:t>∧ </a:t>
            </a:r>
            <a:r>
              <a:rPr lang="en-US" altLang="zh-CN" sz="2800" i="1" dirty="0">
                <a:solidFill>
                  <a:schemeClr val="accent4"/>
                </a:solidFill>
                <a:cs typeface="Times New Roman" panose="02020603050405020304" pitchFamily="18" charset="0"/>
                <a:sym typeface="+mn-lt"/>
              </a:rPr>
              <a:t>G</a:t>
            </a:r>
            <a:r>
              <a:rPr lang="en-US" altLang="zh-CN" sz="2800" dirty="0">
                <a:solidFill>
                  <a:schemeClr val="accent4"/>
                </a:solidFill>
                <a:cs typeface="Times New Roman" panose="02020603050405020304" pitchFamily="18" charset="0"/>
                <a:sym typeface="+mn-lt"/>
              </a:rPr>
              <a:t>)</a:t>
            </a:r>
          </a:p>
          <a:p>
            <a:pPr marL="457200" indent="-457200">
              <a:buFont typeface="+mj-ea"/>
              <a:buAutoNum type="circleNumDbPlain"/>
            </a:pPr>
            <a:r>
              <a:rPr lang="en-US" altLang="zh-CN" sz="2800" i="1" dirty="0">
                <a:solidFill>
                  <a:schemeClr val="accent4"/>
                </a:solidFill>
                <a:cs typeface="Times New Roman" panose="02020603050405020304" pitchFamily="18" charset="0"/>
                <a:sym typeface="+mn-lt"/>
              </a:rPr>
              <a:t> G </a:t>
            </a:r>
            <a:r>
              <a:rPr lang="en-US" altLang="zh-CN" sz="2800" dirty="0">
                <a:solidFill>
                  <a:schemeClr val="accent4"/>
                </a:solidFill>
                <a:cs typeface="Times New Roman" panose="02020603050405020304" pitchFamily="18" charset="0"/>
                <a:sym typeface="+mn-lt"/>
              </a:rPr>
              <a:t>∨ </a:t>
            </a:r>
            <a:r>
              <a:rPr lang="en-US" altLang="zh-CN" sz="2800" i="1" dirty="0">
                <a:solidFill>
                  <a:schemeClr val="accent4"/>
                </a:solidFill>
                <a:cs typeface="Times New Roman" panose="02020603050405020304" pitchFamily="18" charset="0"/>
                <a:sym typeface="+mn-lt"/>
              </a:rPr>
              <a:t>M</a:t>
            </a:r>
          </a:p>
          <a:p>
            <a:pPr marL="457200" indent="-457200">
              <a:buFont typeface="+mj-ea"/>
              <a:buAutoNum type="circleNumDbPlain"/>
            </a:pPr>
            <a:r>
              <a:rPr lang="en-US" altLang="zh-CN" sz="2800" i="1" dirty="0">
                <a:solidFill>
                  <a:schemeClr val="accent4"/>
                </a:solidFill>
                <a:cs typeface="Times New Roman" panose="02020603050405020304" pitchFamily="18" charset="0"/>
                <a:sym typeface="+mn-lt"/>
              </a:rPr>
              <a:t> M</a:t>
            </a:r>
            <a:r>
              <a:rPr lang="en-US" altLang="zh-CN" sz="2800" dirty="0">
                <a:solidFill>
                  <a:schemeClr val="accent4"/>
                </a:solidFill>
                <a:cs typeface="Times New Roman" panose="02020603050405020304" pitchFamily="18" charset="0"/>
                <a:sym typeface="+mn-lt"/>
              </a:rPr>
              <a:t>  → ¬</a:t>
            </a:r>
            <a:r>
              <a:rPr lang="en-US" altLang="zh-CN" sz="2800" i="1" dirty="0">
                <a:solidFill>
                  <a:schemeClr val="accent4"/>
                </a:solidFill>
                <a:cs typeface="Times New Roman" panose="02020603050405020304" pitchFamily="18" charset="0"/>
                <a:sym typeface="+mn-lt"/>
              </a:rPr>
              <a:t>C</a:t>
            </a:r>
          </a:p>
          <a:p>
            <a:endParaRPr lang="zh-CN" altLang="en-US" dirty="0"/>
          </a:p>
        </p:txBody>
      </p:sp>
      <p:sp>
        <p:nvSpPr>
          <p:cNvPr id="13" name="矩形 12">
            <a:extLst>
              <a:ext uri="{FF2B5EF4-FFF2-40B4-BE49-F238E27FC236}">
                <a16:creationId xmlns:a16="http://schemas.microsoft.com/office/drawing/2014/main" id="{6B188A7A-D163-4B8C-9C8C-8A1C280DE0B6}"/>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82506386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additive="base">
                                        <p:cTn id="3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anim calcmode="lin" valueType="num">
                                      <p:cBhvr additive="base">
                                        <p:cTn id="43"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xEl>
                                              <p:pRg st="7" end="7"/>
                                            </p:txEl>
                                          </p:spTgt>
                                        </p:tgtEl>
                                        <p:attrNameLst>
                                          <p:attrName>style.visibility</p:attrName>
                                        </p:attrNameLst>
                                      </p:cBhvr>
                                      <p:to>
                                        <p:strVal val="visible"/>
                                      </p:to>
                                    </p:set>
                                    <p:anim calcmode="lin" valueType="num">
                                      <p:cBhvr additive="base">
                                        <p:cTn id="49"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2">
                                            <p:txEl>
                                              <p:pRg st="8" end="8"/>
                                            </p:txEl>
                                          </p:spTgt>
                                        </p:tgtEl>
                                        <p:attrNameLst>
                                          <p:attrName>style.visibility</p:attrName>
                                        </p:attrNameLst>
                                      </p:cBhvr>
                                      <p:to>
                                        <p:strVal val="visible"/>
                                      </p:to>
                                    </p:set>
                                    <p:anim calcmode="lin" valueType="num">
                                      <p:cBhvr additive="base">
                                        <p:cTn id="53"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2">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2">
                                            <p:txEl>
                                              <p:pRg st="9" end="9"/>
                                            </p:txEl>
                                          </p:spTgt>
                                        </p:tgtEl>
                                        <p:attrNameLst>
                                          <p:attrName>style.visibility</p:attrName>
                                        </p:attrNameLst>
                                      </p:cBhvr>
                                      <p:to>
                                        <p:strVal val="visible"/>
                                      </p:to>
                                    </p:set>
                                    <p:anim calcmode="lin" valueType="num">
                                      <p:cBhvr additive="base">
                                        <p:cTn id="57"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2">
                                            <p:txEl>
                                              <p:pRg st="9" end="9"/>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2">
                                            <p:txEl>
                                              <p:pRg st="10" end="10"/>
                                            </p:txEl>
                                          </p:spTgt>
                                        </p:tgtEl>
                                        <p:attrNameLst>
                                          <p:attrName>style.visibility</p:attrName>
                                        </p:attrNameLst>
                                      </p:cBhvr>
                                      <p:to>
                                        <p:strVal val="visible"/>
                                      </p:to>
                                    </p:set>
                                    <p:anim calcmode="lin" valueType="num">
                                      <p:cBhvr additive="base">
                                        <p:cTn id="61" dur="500" fill="hold"/>
                                        <p:tgtEl>
                                          <p:spTgt spid="1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anim calcmode="lin" valueType="num">
                                      <p:cBhvr additive="base">
                                        <p:cTn id="6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
                                            <p:txEl>
                                              <p:pRg st="1" end="1"/>
                                            </p:txEl>
                                          </p:spTgt>
                                        </p:tgtEl>
                                        <p:attrNameLst>
                                          <p:attrName>style.visibility</p:attrName>
                                        </p:attrNameLst>
                                      </p:cBhvr>
                                      <p:to>
                                        <p:strVal val="visible"/>
                                      </p:to>
                                    </p:set>
                                    <p:animEffect transition="in" filter="fade">
                                      <p:cBhvr>
                                        <p:cTn id="73" dur="500"/>
                                        <p:tgtEl>
                                          <p:spTgt spid="4">
                                            <p:txEl>
                                              <p:pRg st="1" end="1"/>
                                            </p:txEl>
                                          </p:spTgt>
                                        </p:tgtEl>
                                      </p:cBhvr>
                                    </p:animEffect>
                                    <p:anim calcmode="lin" valueType="num">
                                      <p:cBhvr>
                                        <p:cTn id="7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75"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4">
                                            <p:txEl>
                                              <p:pRg st="2" end="2"/>
                                            </p:txEl>
                                          </p:spTgt>
                                        </p:tgtEl>
                                        <p:attrNameLst>
                                          <p:attrName>style.visibility</p:attrName>
                                        </p:attrNameLst>
                                      </p:cBhvr>
                                      <p:to>
                                        <p:strVal val="visible"/>
                                      </p:to>
                                    </p:set>
                                    <p:animEffect transition="in" filter="fade">
                                      <p:cBhvr>
                                        <p:cTn id="80" dur="500"/>
                                        <p:tgtEl>
                                          <p:spTgt spid="4">
                                            <p:txEl>
                                              <p:pRg st="2" end="2"/>
                                            </p:txEl>
                                          </p:spTgt>
                                        </p:tgtEl>
                                      </p:cBhvr>
                                    </p:animEffect>
                                    <p:anim calcmode="lin" valueType="num">
                                      <p:cBhvr>
                                        <p:cTn id="8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2"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
                                            <p:txEl>
                                              <p:pRg st="3" end="3"/>
                                            </p:txEl>
                                          </p:spTgt>
                                        </p:tgtEl>
                                        <p:attrNameLst>
                                          <p:attrName>style.visibility</p:attrName>
                                        </p:attrNameLst>
                                      </p:cBhvr>
                                      <p:to>
                                        <p:strVal val="visible"/>
                                      </p:to>
                                    </p:set>
                                    <p:animEffect transition="in" filter="fade">
                                      <p:cBhvr>
                                        <p:cTn id="87" dur="500"/>
                                        <p:tgtEl>
                                          <p:spTgt spid="4">
                                            <p:txEl>
                                              <p:pRg st="3" end="3"/>
                                            </p:txEl>
                                          </p:spTgt>
                                        </p:tgtEl>
                                      </p:cBhvr>
                                    </p:animEffect>
                                    <p:anim calcmode="lin" valueType="num">
                                      <p:cBhvr>
                                        <p:cTn id="8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89"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
                                            <p:txEl>
                                              <p:pRg st="4" end="4"/>
                                            </p:txEl>
                                          </p:spTgt>
                                        </p:tgtEl>
                                        <p:attrNameLst>
                                          <p:attrName>style.visibility</p:attrName>
                                        </p:attrNameLst>
                                      </p:cBhvr>
                                      <p:to>
                                        <p:strVal val="visible"/>
                                      </p:to>
                                    </p:set>
                                    <p:anim calcmode="lin" valueType="num">
                                      <p:cBhvr additive="base">
                                        <p:cTn id="9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 puzzle</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6E43C4D-1EFC-49FE-8415-5D1ECE961D2E}"/>
              </a:ext>
            </a:extLst>
          </p:cNvPr>
          <p:cNvSpPr txBox="1">
            <a:spLocks noChangeArrowheads="1"/>
          </p:cNvSpPr>
          <p:nvPr/>
        </p:nvSpPr>
        <p:spPr>
          <a:xfrm>
            <a:off x="1779815" y="1406978"/>
            <a:ext cx="9109075" cy="4300139"/>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dirty="0"/>
              <a:t> The truth table</a:t>
            </a:r>
            <a:r>
              <a:rPr lang="zh-CN" altLang="en-US" dirty="0"/>
              <a:t>：</a:t>
            </a:r>
          </a:p>
          <a:p>
            <a:pPr>
              <a:buFontTx/>
              <a:buNone/>
            </a:pPr>
            <a:endParaRPr lang="en-US" altLang="zh-CN" sz="1400" dirty="0">
              <a:sym typeface="Symbol" panose="05050102010706020507" pitchFamily="18" charset="2"/>
            </a:endParaRPr>
          </a:p>
          <a:p>
            <a:pPr>
              <a:buFontTx/>
              <a:buNone/>
            </a:pPr>
            <a:r>
              <a:rPr lang="zh-CN" altLang="en-US" sz="2400" dirty="0"/>
              <a:t>　</a:t>
            </a:r>
          </a:p>
          <a:p>
            <a:endParaRPr lang="en-US" altLang="zh-CN" sz="2400" dirty="0"/>
          </a:p>
        </p:txBody>
      </p:sp>
      <p:graphicFrame>
        <p:nvGraphicFramePr>
          <p:cNvPr id="13" name="表格 12">
            <a:extLst>
              <a:ext uri="{FF2B5EF4-FFF2-40B4-BE49-F238E27FC236}">
                <a16:creationId xmlns:a16="http://schemas.microsoft.com/office/drawing/2014/main" id="{41B8457D-A5DB-4E20-B13D-7E5DAA9F1F41}"/>
              </a:ext>
            </a:extLst>
          </p:cNvPr>
          <p:cNvGraphicFramePr>
            <a:graphicFrameLocks noGrp="1"/>
          </p:cNvGraphicFramePr>
          <p:nvPr>
            <p:extLst>
              <p:ext uri="{D42A27DB-BD31-4B8C-83A1-F6EECF244321}">
                <p14:modId xmlns:p14="http://schemas.microsoft.com/office/powerpoint/2010/main" val="1774839508"/>
              </p:ext>
            </p:extLst>
          </p:nvPr>
        </p:nvGraphicFramePr>
        <p:xfrm>
          <a:off x="2710368" y="2294565"/>
          <a:ext cx="8605333" cy="3200400"/>
        </p:xfrm>
        <a:graphic>
          <a:graphicData uri="http://schemas.openxmlformats.org/drawingml/2006/table">
            <a:tbl>
              <a:tblPr firstRow="1" bandRow="1">
                <a:tableStyleId>{21E4AEA4-8DFA-4A89-87EB-49C32662AFE0}</a:tableStyleId>
              </a:tblPr>
              <a:tblGrid>
                <a:gridCol w="816571">
                  <a:extLst>
                    <a:ext uri="{9D8B030D-6E8A-4147-A177-3AD203B41FA5}">
                      <a16:colId xmlns:a16="http://schemas.microsoft.com/office/drawing/2014/main" val="20000"/>
                    </a:ext>
                  </a:extLst>
                </a:gridCol>
                <a:gridCol w="841234">
                  <a:extLst>
                    <a:ext uri="{9D8B030D-6E8A-4147-A177-3AD203B41FA5}">
                      <a16:colId xmlns:a16="http://schemas.microsoft.com/office/drawing/2014/main" val="20001"/>
                    </a:ext>
                  </a:extLst>
                </a:gridCol>
                <a:gridCol w="747763">
                  <a:extLst>
                    <a:ext uri="{9D8B030D-6E8A-4147-A177-3AD203B41FA5}">
                      <a16:colId xmlns:a16="http://schemas.microsoft.com/office/drawing/2014/main" val="20002"/>
                    </a:ext>
                  </a:extLst>
                </a:gridCol>
                <a:gridCol w="654294">
                  <a:extLst>
                    <a:ext uri="{9D8B030D-6E8A-4147-A177-3AD203B41FA5}">
                      <a16:colId xmlns:a16="http://schemas.microsoft.com/office/drawing/2014/main" val="20003"/>
                    </a:ext>
                  </a:extLst>
                </a:gridCol>
                <a:gridCol w="1402056">
                  <a:extLst>
                    <a:ext uri="{9D8B030D-6E8A-4147-A177-3AD203B41FA5}">
                      <a16:colId xmlns:a16="http://schemas.microsoft.com/office/drawing/2014/main" val="20004"/>
                    </a:ext>
                  </a:extLst>
                </a:gridCol>
                <a:gridCol w="1560441">
                  <a:extLst>
                    <a:ext uri="{9D8B030D-6E8A-4147-A177-3AD203B41FA5}">
                      <a16:colId xmlns:a16="http://schemas.microsoft.com/office/drawing/2014/main" val="20005"/>
                    </a:ext>
                  </a:extLst>
                </a:gridCol>
                <a:gridCol w="1078631">
                  <a:extLst>
                    <a:ext uri="{9D8B030D-6E8A-4147-A177-3AD203B41FA5}">
                      <a16:colId xmlns:a16="http://schemas.microsoft.com/office/drawing/2014/main" val="20006"/>
                    </a:ext>
                  </a:extLst>
                </a:gridCol>
                <a:gridCol w="1504343">
                  <a:extLst>
                    <a:ext uri="{9D8B030D-6E8A-4147-A177-3AD203B41FA5}">
                      <a16:colId xmlns:a16="http://schemas.microsoft.com/office/drawing/2014/main" val="20007"/>
                    </a:ext>
                  </a:extLst>
                </a:gridCol>
              </a:tblGrid>
              <a:tr h="457200">
                <a:tc>
                  <a:txBody>
                    <a:bodyPr/>
                    <a:lstStyle/>
                    <a:p>
                      <a:pPr algn="ctr"/>
                      <a:r>
                        <a:rPr lang="en-US" altLang="zh-CN" sz="2400" b="0" i="1" dirty="0">
                          <a:solidFill>
                            <a:schemeClr val="bg1"/>
                          </a:solidFill>
                          <a:latin typeface="+mn-lt"/>
                          <a:cs typeface="Times New Roman" panose="02020603050405020304" pitchFamily="18" charset="0"/>
                        </a:rPr>
                        <a:t>B</a:t>
                      </a:r>
                      <a:endParaRPr lang="zh-CN" altLang="en-US" sz="2400" b="0" i="1" dirty="0">
                        <a:solidFill>
                          <a:schemeClr val="bg1"/>
                        </a:solidFill>
                        <a:latin typeface="+mn-lt"/>
                        <a:cs typeface="Times New Roman" panose="02020603050405020304" pitchFamily="18" charset="0"/>
                      </a:endParaRPr>
                    </a:p>
                  </a:txBody>
                  <a:tcPr anchor="ctr">
                    <a:solidFill>
                      <a:schemeClr val="accent4"/>
                    </a:solidFill>
                  </a:tcPr>
                </a:tc>
                <a:tc>
                  <a:txBody>
                    <a:bodyPr/>
                    <a:lstStyle/>
                    <a:p>
                      <a:pPr algn="ctr"/>
                      <a:r>
                        <a:rPr lang="en-US" altLang="zh-CN" sz="2400" b="0" i="1" dirty="0">
                          <a:solidFill>
                            <a:schemeClr val="bg1"/>
                          </a:solidFill>
                          <a:latin typeface="+mn-lt"/>
                          <a:cs typeface="Times New Roman" panose="02020603050405020304" pitchFamily="18" charset="0"/>
                        </a:rPr>
                        <a:t>C</a:t>
                      </a:r>
                      <a:endParaRPr lang="zh-CN" altLang="en-US" sz="2400" b="0" i="1" dirty="0">
                        <a:solidFill>
                          <a:schemeClr val="bg1"/>
                        </a:solidFill>
                        <a:latin typeface="+mn-lt"/>
                        <a:cs typeface="Times New Roman" panose="02020603050405020304" pitchFamily="18" charset="0"/>
                      </a:endParaRPr>
                    </a:p>
                  </a:txBody>
                  <a:tcPr anchor="ctr">
                    <a:solidFill>
                      <a:schemeClr val="accent4"/>
                    </a:solidFill>
                  </a:tcPr>
                </a:tc>
                <a:tc>
                  <a:txBody>
                    <a:bodyPr/>
                    <a:lstStyle/>
                    <a:p>
                      <a:pPr algn="ctr"/>
                      <a:r>
                        <a:rPr lang="en-US" altLang="zh-CN" sz="2400" b="0" i="1" dirty="0">
                          <a:solidFill>
                            <a:schemeClr val="bg1"/>
                          </a:solidFill>
                          <a:latin typeface="+mn-lt"/>
                          <a:cs typeface="Times New Roman" panose="02020603050405020304" pitchFamily="18" charset="0"/>
                        </a:rPr>
                        <a:t>G</a:t>
                      </a:r>
                      <a:endParaRPr lang="zh-CN" altLang="en-US" sz="2400" b="0" i="1" dirty="0">
                        <a:solidFill>
                          <a:schemeClr val="bg1"/>
                        </a:solidFill>
                        <a:latin typeface="+mn-lt"/>
                        <a:cs typeface="Times New Roman" panose="02020603050405020304" pitchFamily="18" charset="0"/>
                      </a:endParaRPr>
                    </a:p>
                  </a:txBody>
                  <a:tcPr anchor="ctr">
                    <a:solidFill>
                      <a:schemeClr val="accent4"/>
                    </a:solidFill>
                  </a:tcPr>
                </a:tc>
                <a:tc>
                  <a:txBody>
                    <a:bodyPr/>
                    <a:lstStyle/>
                    <a:p>
                      <a:pPr algn="ctr"/>
                      <a:r>
                        <a:rPr lang="en-US" altLang="zh-CN" sz="2400" b="0" i="1" dirty="0">
                          <a:solidFill>
                            <a:schemeClr val="bg1"/>
                          </a:solidFill>
                          <a:latin typeface="+mn-lt"/>
                          <a:cs typeface="Times New Roman" panose="02020603050405020304" pitchFamily="18" charset="0"/>
                        </a:rPr>
                        <a:t>M</a:t>
                      </a:r>
                      <a:endParaRPr lang="zh-CN" altLang="en-US" sz="2400" b="0" i="1" dirty="0">
                        <a:solidFill>
                          <a:schemeClr val="bg1"/>
                        </a:solidFill>
                        <a:latin typeface="+mn-lt"/>
                        <a:cs typeface="Times New Roman" panose="02020603050405020304" pitchFamily="18" charset="0"/>
                      </a:endParaRPr>
                    </a:p>
                  </a:txBody>
                  <a:tcPr anchor="ctr">
                    <a:solidFill>
                      <a:schemeClr val="accent4"/>
                    </a:solidFill>
                  </a:tcPr>
                </a:tc>
                <a:tc>
                  <a:txBody>
                    <a:bodyPr/>
                    <a:lstStyle/>
                    <a:p>
                      <a:r>
                        <a:rPr lang="en-US" altLang="zh-CN" sz="2400" b="0" i="1" dirty="0">
                          <a:solidFill>
                            <a:schemeClr val="bg1"/>
                          </a:solidFill>
                        </a:rPr>
                        <a:t>B </a:t>
                      </a:r>
                      <a:r>
                        <a:rPr lang="en-US" altLang="zh-CN" sz="2400" b="0" dirty="0">
                          <a:solidFill>
                            <a:schemeClr val="bg1"/>
                          </a:solidFill>
                          <a:cs typeface="Times New Roman" panose="02020603050405020304" pitchFamily="18" charset="0"/>
                          <a:sym typeface="+mn-lt"/>
                        </a:rPr>
                        <a:t>→ </a:t>
                      </a:r>
                      <a:r>
                        <a:rPr lang="en-US" altLang="zh-CN" sz="2400" b="0" i="1" dirty="0">
                          <a:solidFill>
                            <a:schemeClr val="bg1"/>
                          </a:solidFill>
                          <a:cs typeface="Times New Roman" panose="02020603050405020304" pitchFamily="18" charset="0"/>
                          <a:sym typeface="+mn-lt"/>
                        </a:rPr>
                        <a:t>C</a:t>
                      </a:r>
                      <a:endParaRPr lang="zh-CN" sz="2400" b="0" dirty="0">
                        <a:solidFill>
                          <a:schemeClr val="bg1"/>
                        </a:solidFill>
                        <a:latin typeface="+mn-lt"/>
                      </a:endParaRPr>
                    </a:p>
                  </a:txBody>
                  <a:tcPr anchor="ctr">
                    <a:solidFill>
                      <a:schemeClr val="accent4"/>
                    </a:solidFill>
                  </a:tcPr>
                </a:tc>
                <a:tc>
                  <a:txBody>
                    <a:bodyPr/>
                    <a:lstStyle/>
                    <a:p>
                      <a:r>
                        <a:rPr lang="en-US" altLang="zh-CN" sz="2400" b="0" dirty="0">
                          <a:solidFill>
                            <a:schemeClr val="bg1"/>
                          </a:solidFill>
                          <a:latin typeface="+mn-lt"/>
                        </a:rPr>
                        <a:t>¬(C ∧ G)</a:t>
                      </a:r>
                    </a:p>
                  </a:txBody>
                  <a:tcPr anchor="ctr">
                    <a:solidFill>
                      <a:schemeClr val="accent4"/>
                    </a:solidFill>
                  </a:tcPr>
                </a:tc>
                <a:tc>
                  <a:txBody>
                    <a:bodyPr/>
                    <a:lstStyle/>
                    <a:p>
                      <a:r>
                        <a:rPr lang="en-US" altLang="zh-CN" sz="2400" b="0" i="1" dirty="0">
                          <a:solidFill>
                            <a:schemeClr val="bg1"/>
                          </a:solidFill>
                          <a:cs typeface="Times New Roman" panose="02020603050405020304" pitchFamily="18" charset="0"/>
                          <a:sym typeface="+mn-lt"/>
                        </a:rPr>
                        <a:t>G </a:t>
                      </a:r>
                      <a:r>
                        <a:rPr lang="en-US" altLang="zh-CN" sz="2400" b="0" dirty="0">
                          <a:solidFill>
                            <a:schemeClr val="bg1"/>
                          </a:solidFill>
                          <a:cs typeface="Times New Roman" panose="02020603050405020304" pitchFamily="18" charset="0"/>
                          <a:sym typeface="+mn-lt"/>
                        </a:rPr>
                        <a:t>∨ </a:t>
                      </a:r>
                      <a:r>
                        <a:rPr lang="en-US" altLang="zh-CN" sz="2400" b="0" i="1" dirty="0">
                          <a:solidFill>
                            <a:schemeClr val="bg1"/>
                          </a:solidFill>
                          <a:cs typeface="Times New Roman" panose="02020603050405020304" pitchFamily="18" charset="0"/>
                          <a:sym typeface="+mn-lt"/>
                        </a:rPr>
                        <a:t>M</a:t>
                      </a:r>
                      <a:endParaRPr lang="zh-CN" sz="2400" b="0" dirty="0">
                        <a:solidFill>
                          <a:schemeClr val="bg1"/>
                        </a:solidFill>
                        <a:latin typeface="+mn-lt"/>
                      </a:endParaRPr>
                    </a:p>
                  </a:txBody>
                  <a:tcPr anchor="c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i="1" dirty="0">
                          <a:solidFill>
                            <a:schemeClr val="bg1"/>
                          </a:solidFill>
                          <a:cs typeface="Times New Roman" panose="02020603050405020304" pitchFamily="18" charset="0"/>
                          <a:sym typeface="+mn-lt"/>
                        </a:rPr>
                        <a:t>M</a:t>
                      </a:r>
                      <a:r>
                        <a:rPr lang="en-US" altLang="zh-CN" sz="2400" b="0" dirty="0">
                          <a:solidFill>
                            <a:schemeClr val="bg1"/>
                          </a:solidFill>
                          <a:cs typeface="Times New Roman" panose="02020603050405020304" pitchFamily="18" charset="0"/>
                          <a:sym typeface="+mn-lt"/>
                        </a:rPr>
                        <a:t>  → ¬</a:t>
                      </a:r>
                      <a:r>
                        <a:rPr lang="en-US" altLang="zh-CN" sz="2400" b="0" i="1" dirty="0">
                          <a:solidFill>
                            <a:schemeClr val="bg1"/>
                          </a:solidFill>
                          <a:cs typeface="Times New Roman" panose="02020603050405020304" pitchFamily="18" charset="0"/>
                          <a:sym typeface="+mn-lt"/>
                        </a:rPr>
                        <a:t>C</a:t>
                      </a:r>
                    </a:p>
                  </a:txBody>
                  <a:tcPr anchor="ctr">
                    <a:solidFill>
                      <a:schemeClr val="accent4"/>
                    </a:solidFill>
                  </a:tcPr>
                </a:tc>
                <a:extLst>
                  <a:ext uri="{0D108BD9-81ED-4DB2-BD59-A6C34878D82A}">
                    <a16:rowId xmlns:a16="http://schemas.microsoft.com/office/drawing/2014/main" val="10000"/>
                  </a:ext>
                </a:extLst>
              </a:tr>
              <a:tr h="457200">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dirty="0">
                          <a:solidFill>
                            <a:srgbClr val="FF0000"/>
                          </a:solidFill>
                          <a:latin typeface="+mn-lt"/>
                          <a:cs typeface="Times New Roman" panose="02020603050405020304" pitchFamily="18" charset="0"/>
                        </a:rPr>
                        <a:t>0</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0</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b="1" dirty="0">
                          <a:solidFill>
                            <a:srgbClr val="00B050"/>
                          </a:solidFill>
                          <a:latin typeface="+mn-lt"/>
                          <a:cs typeface="Times New Roman" panose="02020603050405020304" pitchFamily="18" charset="0"/>
                        </a:rPr>
                        <a:t>0</a:t>
                      </a:r>
                      <a:endParaRPr lang="zh-CN" altLang="en-US" sz="2400" b="1" dirty="0">
                        <a:solidFill>
                          <a:srgbClr val="00B050"/>
                        </a:solidFill>
                        <a:latin typeface="+mn-lt"/>
                        <a:cs typeface="Times New Roman" panose="02020603050405020304" pitchFamily="18" charset="0"/>
                      </a:endParaRPr>
                    </a:p>
                  </a:txBody>
                  <a:tcPr anchor="ctr"/>
                </a:tc>
                <a:tc>
                  <a:txBody>
                    <a:bodyPr/>
                    <a:lstStyle/>
                    <a:p>
                      <a:pPr algn="ctr"/>
                      <a:r>
                        <a:rPr lang="en-US" altLang="zh-CN" sz="2400" b="1" dirty="0">
                          <a:solidFill>
                            <a:srgbClr val="00B050"/>
                          </a:solidFill>
                          <a:latin typeface="+mn-lt"/>
                          <a:cs typeface="Times New Roman" panose="02020603050405020304" pitchFamily="18" charset="0"/>
                        </a:rPr>
                        <a:t>1</a:t>
                      </a:r>
                      <a:endParaRPr lang="zh-CN" altLang="en-US" sz="2400" b="1" dirty="0">
                        <a:solidFill>
                          <a:srgbClr val="00B05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dirty="0">
                          <a:solidFill>
                            <a:srgbClr val="FF0000"/>
                          </a:solidFill>
                          <a:latin typeface="+mn-lt"/>
                          <a:cs typeface="Times New Roman" panose="02020603050405020304" pitchFamily="18" charset="0"/>
                        </a:rPr>
                        <a:t>0</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0</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b="1" dirty="0">
                          <a:solidFill>
                            <a:srgbClr val="00B050"/>
                          </a:solidFill>
                          <a:latin typeface="+mn-lt"/>
                          <a:cs typeface="Times New Roman" panose="02020603050405020304" pitchFamily="18" charset="0"/>
                        </a:rPr>
                        <a:t>1</a:t>
                      </a:r>
                      <a:endParaRPr lang="zh-CN" altLang="en-US" sz="2400" b="1" dirty="0">
                        <a:solidFill>
                          <a:srgbClr val="00B050"/>
                        </a:solidFill>
                        <a:latin typeface="+mn-lt"/>
                        <a:cs typeface="Times New Roman" panose="02020603050405020304" pitchFamily="18" charset="0"/>
                      </a:endParaRPr>
                    </a:p>
                  </a:txBody>
                  <a:tcPr anchor="ctr"/>
                </a:tc>
                <a:tc>
                  <a:txBody>
                    <a:bodyPr/>
                    <a:lstStyle/>
                    <a:p>
                      <a:pPr algn="ctr"/>
                      <a:r>
                        <a:rPr lang="en-US" altLang="zh-CN" sz="2400" b="1" dirty="0">
                          <a:solidFill>
                            <a:srgbClr val="00B050"/>
                          </a:solidFill>
                          <a:latin typeface="+mn-lt"/>
                          <a:cs typeface="Times New Roman" panose="02020603050405020304" pitchFamily="18" charset="0"/>
                        </a:rPr>
                        <a:t>0</a:t>
                      </a:r>
                      <a:endParaRPr lang="zh-CN" altLang="en-US" sz="2400" b="1" dirty="0">
                        <a:solidFill>
                          <a:srgbClr val="00B05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algn="ctr"/>
                      <a:r>
                        <a:rPr lang="en-US" altLang="zh-CN" sz="2400" dirty="0">
                          <a:solidFill>
                            <a:srgbClr val="FF0000"/>
                          </a:solidFill>
                          <a:latin typeface="+mn-lt"/>
                          <a:cs typeface="Times New Roman" panose="02020603050405020304" pitchFamily="18" charset="0"/>
                        </a:rPr>
                        <a:t>0</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0</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b="1" dirty="0">
                          <a:solidFill>
                            <a:srgbClr val="00B050"/>
                          </a:solidFill>
                          <a:latin typeface="+mn-lt"/>
                          <a:cs typeface="Times New Roman" panose="02020603050405020304" pitchFamily="18" charset="0"/>
                        </a:rPr>
                        <a:t>1</a:t>
                      </a:r>
                      <a:endParaRPr lang="zh-CN" altLang="en-US" sz="2400" b="1" dirty="0">
                        <a:solidFill>
                          <a:srgbClr val="00B050"/>
                        </a:solidFill>
                        <a:latin typeface="+mn-lt"/>
                        <a:cs typeface="Times New Roman" panose="02020603050405020304" pitchFamily="18" charset="0"/>
                      </a:endParaRPr>
                    </a:p>
                  </a:txBody>
                  <a:tcPr anchor="ctr"/>
                </a:tc>
                <a:tc>
                  <a:txBody>
                    <a:bodyPr/>
                    <a:lstStyle/>
                    <a:p>
                      <a:pPr algn="ctr"/>
                      <a:r>
                        <a:rPr lang="en-US" altLang="zh-CN" sz="2400" b="1" dirty="0">
                          <a:solidFill>
                            <a:srgbClr val="00B050"/>
                          </a:solidFill>
                          <a:latin typeface="+mn-lt"/>
                          <a:cs typeface="Times New Roman" panose="02020603050405020304" pitchFamily="18" charset="0"/>
                        </a:rPr>
                        <a:t>1</a:t>
                      </a:r>
                      <a:endParaRPr lang="zh-CN" altLang="en-US" sz="2400" b="1" dirty="0">
                        <a:solidFill>
                          <a:srgbClr val="00B05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tc>
                  <a:txBody>
                    <a:bodyPr/>
                    <a:lstStyle/>
                    <a:p>
                      <a:pPr algn="ctr"/>
                      <a:r>
                        <a:rPr lang="en-US" altLang="zh-CN" sz="2400" dirty="0">
                          <a:solidFill>
                            <a:srgbClr val="FF0000"/>
                          </a:solidFill>
                          <a:latin typeface="+mn-lt"/>
                          <a:cs typeface="Times New Roman" panose="02020603050405020304" pitchFamily="18" charset="0"/>
                        </a:rPr>
                        <a:t>1</a:t>
                      </a:r>
                      <a:endParaRPr lang="zh-CN" altLang="en-US" sz="2400" dirty="0">
                        <a:solidFill>
                          <a:srgbClr val="FF0000"/>
                        </a:solidFill>
                        <a:latin typeface="+mn-lt"/>
                        <a:cs typeface="Times New Roman" panose="02020603050405020304" pitchFamily="18" charset="0"/>
                      </a:endParaRPr>
                    </a:p>
                  </a:txBody>
                  <a:tcPr anchor="ctr"/>
                </a:tc>
                <a:extLst>
                  <a:ext uri="{0D108BD9-81ED-4DB2-BD59-A6C34878D82A}">
                    <a16:rowId xmlns:a16="http://schemas.microsoft.com/office/drawing/2014/main" val="10004"/>
                  </a:ext>
                </a:extLst>
              </a:tr>
              <a:tr h="457200">
                <a:tc gridSpan="8">
                  <a:txBody>
                    <a:bodyPr/>
                    <a:lstStyle/>
                    <a:p>
                      <a:pPr algn="ctr"/>
                      <a:r>
                        <a:rPr lang="en-US" altLang="zh-CN" sz="2400" dirty="0">
                          <a:latin typeface="+mn-lt"/>
                          <a:ea typeface="宋体" panose="02010600030101010101" pitchFamily="2" charset="-122"/>
                          <a:cs typeface="Times New Roman" panose="02020603050405020304" pitchFamily="18" charset="0"/>
                        </a:rPr>
                        <a:t>…</a:t>
                      </a:r>
                      <a:endParaRPr lang="zh-CN" altLang="en-US" sz="2400" dirty="0">
                        <a:latin typeface="+mn-lt"/>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tc hMerge="1">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457200">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1</a:t>
                      </a:r>
                      <a:endParaRPr lang="zh-CN" altLang="en-US" sz="2400" dirty="0">
                        <a:latin typeface="+mn-lt"/>
                        <a:cs typeface="Times New Roman" panose="02020603050405020304" pitchFamily="18" charset="0"/>
                      </a:endParaRPr>
                    </a:p>
                  </a:txBody>
                  <a:tcPr anchor="ctr"/>
                </a:tc>
                <a:tc>
                  <a:txBody>
                    <a:bodyPr/>
                    <a:lstStyle/>
                    <a:p>
                      <a:pPr algn="ctr"/>
                      <a:r>
                        <a:rPr lang="en-US" altLang="zh-CN" sz="2400" dirty="0">
                          <a:latin typeface="+mn-lt"/>
                          <a:cs typeface="Times New Roman" panose="02020603050405020304" pitchFamily="18" charset="0"/>
                        </a:rPr>
                        <a:t>0</a:t>
                      </a:r>
                      <a:endParaRPr lang="zh-CN" altLang="en-US" sz="2400" dirty="0">
                        <a:latin typeface="+mn-lt"/>
                        <a:cs typeface="Times New Roman" panose="02020603050405020304" pitchFamily="18" charset="0"/>
                      </a:endParaRPr>
                    </a:p>
                  </a:txBody>
                  <a:tcPr anchor="ctr"/>
                </a:tc>
                <a:extLst>
                  <a:ext uri="{0D108BD9-81ED-4DB2-BD59-A6C34878D82A}">
                    <a16:rowId xmlns:a16="http://schemas.microsoft.com/office/drawing/2014/main" val="10006"/>
                  </a:ext>
                </a:extLst>
              </a:tr>
            </a:tbl>
          </a:graphicData>
        </a:graphic>
      </p:graphicFrame>
      <p:sp>
        <p:nvSpPr>
          <p:cNvPr id="14" name="矩形 13">
            <a:extLst>
              <a:ext uri="{FF2B5EF4-FFF2-40B4-BE49-F238E27FC236}">
                <a16:creationId xmlns:a16="http://schemas.microsoft.com/office/drawing/2014/main" id="{66A66DCD-A0C9-4828-83D9-EC115E0E3250}"/>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43726055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xEl>
                                              <p:pRg st="2" end="2"/>
                                            </p:txEl>
                                          </p:spTgt>
                                        </p:tgtEl>
                                        <p:attrNameLst>
                                          <p:attrName>style.visibility</p:attrName>
                                        </p:attrNameLst>
                                      </p:cBhvr>
                                      <p:to>
                                        <p:strVal val="visible"/>
                                      </p:to>
                                    </p:set>
                                    <p:animEffect transition="in" filter="blinds(horizontal)">
                                      <p:cBhvr>
                                        <p:cTn id="10" dur="500"/>
                                        <p:tgtEl>
                                          <p:spTgt spid="1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944529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D90FB8E4-A29F-4FCC-B566-BE09B324C23A}"/>
              </a:ext>
            </a:extLst>
          </p:cNvPr>
          <p:cNvSpPr txBox="1">
            <a:spLocks noChangeArrowheads="1"/>
          </p:cNvSpPr>
          <p:nvPr/>
        </p:nvSpPr>
        <p:spPr>
          <a:xfrm>
            <a:off x="2117764" y="3817207"/>
            <a:ext cx="9673717" cy="304079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defRPr/>
            </a:pPr>
            <a:r>
              <a:rPr lang="en-US" altLang="zh-CN" dirty="0"/>
              <a:t> A ↔ B </a:t>
            </a:r>
          </a:p>
          <a:p>
            <a:pPr>
              <a:buFont typeface="Wingdings" panose="05000000000000000000" pitchFamily="2" charset="2"/>
              <a:buChar char="l"/>
              <a:defRPr/>
            </a:pPr>
            <a:r>
              <a:rPr lang="en-US" altLang="zh-CN" dirty="0"/>
              <a:t>How to determine the equivalence of formulas</a:t>
            </a:r>
            <a:r>
              <a:rPr lang="zh-CN" altLang="en-US" dirty="0"/>
              <a:t>：</a:t>
            </a:r>
            <a:endParaRPr lang="en-US" altLang="zh-CN" dirty="0"/>
          </a:p>
          <a:p>
            <a:pPr lvl="1">
              <a:buFont typeface="Wingdings" panose="05000000000000000000" pitchFamily="2" charset="2"/>
              <a:buChar char="Ø"/>
              <a:defRPr/>
            </a:pPr>
            <a:r>
              <a:rPr lang="en-US" altLang="zh-CN" dirty="0">
                <a:solidFill>
                  <a:srgbClr val="0070C0"/>
                </a:solidFill>
              </a:rPr>
              <a:t>Truth table method</a:t>
            </a:r>
          </a:p>
          <a:p>
            <a:pPr lvl="1">
              <a:buFont typeface="Wingdings" panose="05000000000000000000" pitchFamily="2" charset="2"/>
              <a:buChar char="Ø"/>
              <a:defRPr/>
            </a:pPr>
            <a:r>
              <a:rPr lang="en-US" altLang="zh-CN" dirty="0">
                <a:solidFill>
                  <a:srgbClr val="0070C0"/>
                </a:solidFill>
              </a:rPr>
              <a:t>Formula transformation</a:t>
            </a:r>
          </a:p>
        </p:txBody>
      </p:sp>
      <p:sp>
        <p:nvSpPr>
          <p:cNvPr id="13" name="矩形: 圆角 12">
            <a:extLst>
              <a:ext uri="{FF2B5EF4-FFF2-40B4-BE49-F238E27FC236}">
                <a16:creationId xmlns:a16="http://schemas.microsoft.com/office/drawing/2014/main" id="{3B40604C-6834-442D-8489-FCDCE1E6147A}"/>
              </a:ext>
            </a:extLst>
          </p:cNvPr>
          <p:cNvSpPr/>
          <p:nvPr/>
        </p:nvSpPr>
        <p:spPr>
          <a:xfrm>
            <a:off x="2055573" y="1313324"/>
            <a:ext cx="9682843" cy="1966490"/>
          </a:xfrm>
          <a:prstGeom prst="roundRect">
            <a:avLst>
              <a:gd name="adj" fmla="val 633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altLang="zh-CN" sz="2400" dirty="0">
                <a:solidFill>
                  <a:schemeClr val="tx1"/>
                </a:solidFill>
                <a:sym typeface="Symbol" panose="05050102010706020507" pitchFamily="18" charset="2"/>
              </a:rPr>
              <a:t>Assume that </a:t>
            </a:r>
            <a:r>
              <a:rPr lang="en-US" altLang="zh-CN" sz="2400" i="1" dirty="0">
                <a:solidFill>
                  <a:schemeClr val="tx1"/>
                </a:solidFill>
                <a:sym typeface="Symbol" panose="05050102010706020507" pitchFamily="18" charset="2"/>
              </a:rPr>
              <a:t>A</a:t>
            </a:r>
            <a:r>
              <a:rPr lang="zh-CN" altLang="en-US" sz="2400" i="1" dirty="0">
                <a:solidFill>
                  <a:schemeClr val="tx1"/>
                </a:solidFill>
                <a:sym typeface="Symbol" panose="05050102010706020507" pitchFamily="18" charset="2"/>
              </a:rPr>
              <a:t> </a:t>
            </a:r>
            <a:r>
              <a:rPr lang="en-US" altLang="zh-CN" sz="2400" dirty="0">
                <a:solidFill>
                  <a:schemeClr val="tx1"/>
                </a:solidFill>
                <a:sym typeface="Symbol" panose="05050102010706020507" pitchFamily="18" charset="2"/>
              </a:rPr>
              <a:t>and </a:t>
            </a:r>
            <a:r>
              <a:rPr lang="en-US" altLang="zh-CN" sz="2400" i="1" dirty="0">
                <a:solidFill>
                  <a:schemeClr val="tx1"/>
                </a:solidFill>
                <a:sym typeface="Symbol" panose="05050102010706020507" pitchFamily="18" charset="2"/>
              </a:rPr>
              <a:t>B</a:t>
            </a:r>
            <a:r>
              <a:rPr lang="en-US" altLang="zh-CN" sz="2400" dirty="0">
                <a:solidFill>
                  <a:schemeClr val="tx1"/>
                </a:solidFill>
                <a:sym typeface="Symbol" panose="05050102010706020507" pitchFamily="18" charset="2"/>
              </a:rPr>
              <a:t> are two propositional formulas, </a:t>
            </a:r>
            <a:r>
              <a:rPr lang="en-US" altLang="zh-CN" sz="2400" i="1" dirty="0">
                <a:solidFill>
                  <a:schemeClr val="tx1"/>
                </a:solidFill>
                <a:sym typeface="Symbol" panose="05050102010706020507" pitchFamily="18" charset="2"/>
              </a:rPr>
              <a:t>P</a:t>
            </a:r>
            <a:r>
              <a:rPr lang="en-US" altLang="zh-CN" sz="2400" baseline="-25000" dirty="0">
                <a:solidFill>
                  <a:schemeClr val="tx1"/>
                </a:solidFill>
                <a:sym typeface="Symbol" panose="05050102010706020507" pitchFamily="18" charset="2"/>
              </a:rPr>
              <a:t>1</a:t>
            </a:r>
            <a:r>
              <a:rPr lang="en-US" altLang="zh-CN" sz="2400" i="1" dirty="0">
                <a:solidFill>
                  <a:schemeClr val="tx1"/>
                </a:solidFill>
                <a:sym typeface="Symbol" panose="05050102010706020507" pitchFamily="18" charset="2"/>
              </a:rPr>
              <a:t>,P</a:t>
            </a:r>
            <a:r>
              <a:rPr lang="en-US" altLang="zh-CN" sz="2400" baseline="-25000" dirty="0">
                <a:solidFill>
                  <a:schemeClr val="tx1"/>
                </a:solidFill>
                <a:sym typeface="Symbol" panose="05050102010706020507" pitchFamily="18" charset="2"/>
              </a:rPr>
              <a:t>2</a:t>
            </a:r>
            <a:r>
              <a:rPr lang="en-US" altLang="zh-CN" sz="2400" i="1" dirty="0">
                <a:solidFill>
                  <a:schemeClr val="tx1"/>
                </a:solidFill>
                <a:sym typeface="Symbol" panose="05050102010706020507" pitchFamily="18" charset="2"/>
              </a:rPr>
              <a:t>,</a:t>
            </a:r>
            <a:r>
              <a:rPr lang="zh-CN" altLang="en-US" sz="2400" i="1" dirty="0">
                <a:solidFill>
                  <a:schemeClr val="tx1"/>
                </a:solidFill>
                <a:sym typeface="Symbol" panose="05050102010706020507" pitchFamily="18" charset="2"/>
              </a:rPr>
              <a:t></a:t>
            </a:r>
            <a:r>
              <a:rPr lang="en-US" altLang="zh-CN" sz="2400" i="1" dirty="0">
                <a:solidFill>
                  <a:schemeClr val="tx1"/>
                </a:solidFill>
                <a:sym typeface="Symbol" panose="05050102010706020507" pitchFamily="18" charset="2"/>
              </a:rPr>
              <a:t>,</a:t>
            </a:r>
            <a:r>
              <a:rPr lang="en-US" altLang="zh-CN" sz="2400" i="1" dirty="0" err="1">
                <a:solidFill>
                  <a:schemeClr val="tx1"/>
                </a:solidFill>
                <a:sym typeface="Symbol" panose="05050102010706020507" pitchFamily="18" charset="2"/>
              </a:rPr>
              <a:t>P</a:t>
            </a:r>
            <a:r>
              <a:rPr lang="en-US" altLang="zh-CN" sz="2400" i="1" baseline="-25000" dirty="0" err="1">
                <a:solidFill>
                  <a:schemeClr val="tx1"/>
                </a:solidFill>
                <a:sym typeface="Symbol" panose="05050102010706020507" pitchFamily="18" charset="2"/>
              </a:rPr>
              <a:t>n</a:t>
            </a:r>
            <a:r>
              <a:rPr lang="en-US" altLang="zh-CN" sz="2400" dirty="0">
                <a:solidFill>
                  <a:schemeClr val="tx1"/>
                </a:solidFill>
                <a:sym typeface="Symbol" panose="05050102010706020507" pitchFamily="18" charset="2"/>
              </a:rPr>
              <a:t> are the propositional variables appeared in </a:t>
            </a:r>
            <a:r>
              <a:rPr lang="en-US" altLang="zh-CN" sz="2400" i="1" dirty="0">
                <a:solidFill>
                  <a:schemeClr val="tx1"/>
                </a:solidFill>
                <a:sym typeface="Symbol" panose="05050102010706020507" pitchFamily="18" charset="2"/>
              </a:rPr>
              <a:t>A</a:t>
            </a:r>
            <a:r>
              <a:rPr lang="zh-CN" altLang="en-US" sz="2400" dirty="0">
                <a:solidFill>
                  <a:schemeClr val="tx1"/>
                </a:solidFill>
                <a:sym typeface="Symbol" panose="05050102010706020507" pitchFamily="18" charset="2"/>
              </a:rPr>
              <a:t> </a:t>
            </a:r>
            <a:r>
              <a:rPr lang="en-US" altLang="zh-CN" sz="2400" dirty="0">
                <a:solidFill>
                  <a:schemeClr val="tx1"/>
                </a:solidFill>
                <a:sym typeface="Symbol" panose="05050102010706020507" pitchFamily="18" charset="2"/>
              </a:rPr>
              <a:t>and </a:t>
            </a:r>
            <a:r>
              <a:rPr lang="en-US" altLang="zh-CN" sz="2400" i="1" dirty="0">
                <a:solidFill>
                  <a:schemeClr val="tx1"/>
                </a:solidFill>
                <a:sym typeface="Symbol" panose="05050102010706020507" pitchFamily="18" charset="2"/>
              </a:rPr>
              <a:t>B</a:t>
            </a:r>
            <a:r>
              <a:rPr lang="en-US" altLang="zh-CN" sz="2400" dirty="0">
                <a:solidFill>
                  <a:schemeClr val="tx1"/>
                </a:solidFill>
                <a:sym typeface="Symbol" panose="05050102010706020507" pitchFamily="18" charset="2"/>
              </a:rPr>
              <a:t>. For each group of  truth values of </a:t>
            </a:r>
            <a:r>
              <a:rPr lang="en-US" altLang="zh-CN" sz="2400" i="1" dirty="0">
                <a:solidFill>
                  <a:schemeClr val="tx1"/>
                </a:solidFill>
                <a:sym typeface="Symbol" panose="05050102010706020507" pitchFamily="18" charset="2"/>
              </a:rPr>
              <a:t>P</a:t>
            </a:r>
            <a:r>
              <a:rPr lang="en-US" altLang="zh-CN" sz="2400" i="1" baseline="-25000" dirty="0">
                <a:solidFill>
                  <a:schemeClr val="tx1"/>
                </a:solidFill>
                <a:sym typeface="Symbol" panose="05050102010706020507" pitchFamily="18" charset="2"/>
              </a:rPr>
              <a:t>1</a:t>
            </a:r>
            <a:r>
              <a:rPr lang="en-US" altLang="zh-CN" sz="2400" i="1" dirty="0">
                <a:solidFill>
                  <a:schemeClr val="tx1"/>
                </a:solidFill>
                <a:sym typeface="Symbol" panose="05050102010706020507" pitchFamily="18" charset="2"/>
              </a:rPr>
              <a:t>,P</a:t>
            </a:r>
            <a:r>
              <a:rPr lang="en-US" altLang="zh-CN" sz="2400" i="1" baseline="-25000" dirty="0">
                <a:solidFill>
                  <a:schemeClr val="tx1"/>
                </a:solidFill>
                <a:sym typeface="Symbol" panose="05050102010706020507" pitchFamily="18" charset="2"/>
              </a:rPr>
              <a:t>2</a:t>
            </a:r>
            <a:r>
              <a:rPr lang="en-US" altLang="zh-CN" sz="2400" i="1" dirty="0">
                <a:solidFill>
                  <a:schemeClr val="tx1"/>
                </a:solidFill>
                <a:sym typeface="Symbol" panose="05050102010706020507" pitchFamily="18" charset="2"/>
              </a:rPr>
              <a:t>,</a:t>
            </a:r>
            <a:r>
              <a:rPr lang="zh-CN" altLang="en-US" sz="2400" i="1" dirty="0">
                <a:solidFill>
                  <a:schemeClr val="tx1"/>
                </a:solidFill>
                <a:sym typeface="Symbol" panose="05050102010706020507" pitchFamily="18" charset="2"/>
              </a:rPr>
              <a:t></a:t>
            </a:r>
            <a:r>
              <a:rPr lang="en-US" altLang="zh-CN" sz="2400" i="1" dirty="0">
                <a:solidFill>
                  <a:schemeClr val="tx1"/>
                </a:solidFill>
                <a:sym typeface="Symbol" panose="05050102010706020507" pitchFamily="18" charset="2"/>
              </a:rPr>
              <a:t>, </a:t>
            </a:r>
            <a:r>
              <a:rPr lang="en-US" altLang="zh-CN" sz="2400" i="1" dirty="0" err="1">
                <a:solidFill>
                  <a:schemeClr val="tx1"/>
                </a:solidFill>
                <a:sym typeface="Symbol" panose="05050102010706020507" pitchFamily="18" charset="2"/>
              </a:rPr>
              <a:t>P</a:t>
            </a:r>
            <a:r>
              <a:rPr lang="en-US" altLang="zh-CN" sz="2400" i="1" baseline="-25000" dirty="0" err="1">
                <a:solidFill>
                  <a:schemeClr val="tx1"/>
                </a:solidFill>
                <a:sym typeface="Symbol" panose="05050102010706020507" pitchFamily="18" charset="2"/>
              </a:rPr>
              <a:t>n</a:t>
            </a:r>
            <a:r>
              <a:rPr lang="zh-CN" altLang="en-US" sz="2400" dirty="0">
                <a:solidFill>
                  <a:schemeClr val="tx1"/>
                </a:solidFill>
                <a:sym typeface="Symbol" panose="05050102010706020507" pitchFamily="18" charset="2"/>
              </a:rPr>
              <a:t> </a:t>
            </a:r>
            <a:r>
              <a:rPr lang="en-US" altLang="zh-CN" sz="2400" dirty="0">
                <a:solidFill>
                  <a:schemeClr val="tx1"/>
                </a:solidFill>
                <a:sym typeface="Symbol" panose="05050102010706020507" pitchFamily="18" charset="2"/>
              </a:rPr>
              <a:t>(totally 2</a:t>
            </a:r>
            <a:r>
              <a:rPr lang="en-US" altLang="zh-CN" sz="2400" i="1" baseline="30000" dirty="0">
                <a:solidFill>
                  <a:schemeClr val="tx1"/>
                </a:solidFill>
                <a:sym typeface="Symbol" panose="05050102010706020507" pitchFamily="18" charset="2"/>
              </a:rPr>
              <a:t>n</a:t>
            </a:r>
            <a:r>
              <a:rPr lang="en-US" altLang="zh-CN" sz="2400" dirty="0">
                <a:solidFill>
                  <a:schemeClr val="tx1"/>
                </a:solidFill>
                <a:sym typeface="Symbol" panose="05050102010706020507" pitchFamily="18" charset="2"/>
              </a:rPr>
              <a:t> groups), if formula </a:t>
            </a:r>
            <a:r>
              <a:rPr lang="en-US" altLang="zh-CN" sz="2400" i="1" dirty="0">
                <a:solidFill>
                  <a:schemeClr val="tx1"/>
                </a:solidFill>
                <a:sym typeface="Symbol" panose="05050102010706020507" pitchFamily="18" charset="2"/>
              </a:rPr>
              <a:t>A</a:t>
            </a:r>
            <a:r>
              <a:rPr lang="en-US" altLang="zh-CN" sz="2400" dirty="0">
                <a:solidFill>
                  <a:schemeClr val="tx1"/>
                </a:solidFill>
                <a:sym typeface="Symbol" panose="05050102010706020507" pitchFamily="18" charset="2"/>
              </a:rPr>
              <a:t> has the same truth value as formula </a:t>
            </a:r>
            <a:r>
              <a:rPr lang="en-US" altLang="zh-CN" sz="2400" i="1" dirty="0">
                <a:solidFill>
                  <a:schemeClr val="tx1"/>
                </a:solidFill>
                <a:sym typeface="Symbol" panose="05050102010706020507" pitchFamily="18" charset="2"/>
              </a:rPr>
              <a:t>B</a:t>
            </a:r>
            <a:r>
              <a:rPr lang="en-US" altLang="zh-CN" sz="2400" dirty="0">
                <a:solidFill>
                  <a:schemeClr val="tx1"/>
                </a:solidFill>
                <a:sym typeface="Symbol" panose="05050102010706020507" pitchFamily="18" charset="2"/>
              </a:rPr>
              <a:t>, </a:t>
            </a:r>
            <a:r>
              <a:rPr lang="en-US" altLang="zh-CN" sz="2400" i="1" dirty="0">
                <a:solidFill>
                  <a:schemeClr val="tx1"/>
                </a:solidFill>
                <a:sym typeface="Symbol" panose="05050102010706020507" pitchFamily="18" charset="2"/>
              </a:rPr>
              <a:t>A</a:t>
            </a:r>
            <a:r>
              <a:rPr lang="en-US" altLang="zh-CN" sz="2400" dirty="0">
                <a:solidFill>
                  <a:schemeClr val="tx1"/>
                </a:solidFill>
                <a:sym typeface="Symbol" panose="05050102010706020507" pitchFamily="18" charset="2"/>
              </a:rPr>
              <a:t> and </a:t>
            </a:r>
            <a:r>
              <a:rPr lang="en-US" altLang="zh-CN" sz="2400" i="1" dirty="0">
                <a:solidFill>
                  <a:schemeClr val="tx1"/>
                </a:solidFill>
                <a:sym typeface="Symbol" panose="05050102010706020507" pitchFamily="18" charset="2"/>
              </a:rPr>
              <a:t>B</a:t>
            </a:r>
            <a:r>
              <a:rPr lang="en-US" altLang="zh-CN" sz="2400" dirty="0">
                <a:solidFill>
                  <a:schemeClr val="tx1"/>
                </a:solidFill>
                <a:sym typeface="Symbol" panose="05050102010706020507" pitchFamily="18" charset="2"/>
              </a:rPr>
              <a:t> are </a:t>
            </a:r>
            <a:r>
              <a:rPr lang="en-US" altLang="zh-CN" sz="2400" b="1" dirty="0">
                <a:solidFill>
                  <a:srgbClr val="C00000"/>
                </a:solidFill>
                <a:sym typeface="Symbol" panose="05050102010706020507" pitchFamily="18" charset="2"/>
              </a:rPr>
              <a:t>logically equivalent</a:t>
            </a:r>
            <a:r>
              <a:rPr lang="en-US" altLang="zh-CN" sz="2400" dirty="0">
                <a:solidFill>
                  <a:schemeClr val="tx1"/>
                </a:solidFill>
                <a:sym typeface="Symbol" panose="05050102010706020507" pitchFamily="18" charset="2"/>
              </a:rPr>
              <a:t>, namely, </a:t>
            </a:r>
            <a:r>
              <a:rPr lang="en-US" altLang="zh-CN" sz="2400" i="1" dirty="0">
                <a:solidFill>
                  <a:schemeClr val="tx1"/>
                </a:solidFill>
                <a:sym typeface="Symbol" panose="05050102010706020507" pitchFamily="18" charset="2"/>
              </a:rPr>
              <a:t>A</a:t>
            </a:r>
            <a:r>
              <a:rPr lang="en-US" altLang="zh-CN" sz="2400" dirty="0">
                <a:solidFill>
                  <a:schemeClr val="tx1"/>
                </a:solidFill>
                <a:sym typeface="Symbol" panose="05050102010706020507" pitchFamily="18" charset="2"/>
              </a:rPr>
              <a:t></a:t>
            </a:r>
            <a:r>
              <a:rPr lang="en-US" altLang="zh-CN" sz="2400" i="1" dirty="0">
                <a:solidFill>
                  <a:schemeClr val="tx1"/>
                </a:solidFill>
                <a:sym typeface="Symbol" panose="05050102010706020507" pitchFamily="18" charset="2"/>
              </a:rPr>
              <a:t>B</a:t>
            </a:r>
            <a:r>
              <a:rPr lang="en-US" altLang="zh-CN" sz="2400" dirty="0">
                <a:solidFill>
                  <a:schemeClr val="tx1"/>
                </a:solidFill>
                <a:sym typeface="Symbol" panose="05050102010706020507" pitchFamily="18" charset="2"/>
              </a:rPr>
              <a:t>.</a:t>
            </a:r>
            <a:endParaRPr lang="zh-CN" altLang="en-US" sz="2400" dirty="0">
              <a:solidFill>
                <a:schemeClr val="tx1"/>
              </a:solidFill>
              <a:sym typeface="Symbol" panose="05050102010706020507" pitchFamily="18" charset="2"/>
            </a:endParaRPr>
          </a:p>
        </p:txBody>
      </p:sp>
      <p:sp>
        <p:nvSpPr>
          <p:cNvPr id="14" name="矩形 13">
            <a:extLst>
              <a:ext uri="{FF2B5EF4-FFF2-40B4-BE49-F238E27FC236}">
                <a16:creationId xmlns:a16="http://schemas.microsoft.com/office/drawing/2014/main" id="{78C0C703-942D-4CD1-96EE-0A9E2B03E32F}"/>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82373610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linds(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blinds(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blinds(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500"/>
                                        <p:tgtEl>
                                          <p:spTgt spid="12">
                                            <p:txEl>
                                              <p:pRg st="3" end="3"/>
                                            </p:txEl>
                                          </p:spTgt>
                                        </p:tgtEl>
                                      </p:cBhvr>
                                    </p:animEffect>
                                    <p:anim calcmode="lin" valueType="num">
                                      <p:cBhvr>
                                        <p:cTn id="28"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DA458840-EAFF-4C05-ABFF-BD5F725765EE}"/>
              </a:ext>
            </a:extLst>
          </p:cNvPr>
          <p:cNvSpPr/>
          <p:nvPr/>
        </p:nvSpPr>
        <p:spPr>
          <a:xfrm>
            <a:off x="2209274" y="2302863"/>
            <a:ext cx="9682843" cy="4228566"/>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20" name="矩形: 圆顶角 19">
            <a:extLst>
              <a:ext uri="{FF2B5EF4-FFF2-40B4-BE49-F238E27FC236}">
                <a16:creationId xmlns:a16="http://schemas.microsoft.com/office/drawing/2014/main" id="{7F9BD620-4FFE-4EF4-A2E7-F814F59F03F5}"/>
              </a:ext>
            </a:extLst>
          </p:cNvPr>
          <p:cNvSpPr/>
          <p:nvPr/>
        </p:nvSpPr>
        <p:spPr>
          <a:xfrm>
            <a:off x="2209268" y="2025276"/>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103795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2">
            <a:extLst>
              <a:ext uri="{FF2B5EF4-FFF2-40B4-BE49-F238E27FC236}">
                <a16:creationId xmlns:a16="http://schemas.microsoft.com/office/drawing/2014/main" id="{430A9AA9-4CE4-40FB-B216-5089F0C7F26A}"/>
              </a:ext>
            </a:extLst>
          </p:cNvPr>
          <p:cNvSpPr txBox="1">
            <a:spLocks noChangeArrowheads="1"/>
          </p:cNvSpPr>
          <p:nvPr/>
        </p:nvSpPr>
        <p:spPr>
          <a:xfrm>
            <a:off x="1616075" y="200025"/>
            <a:ext cx="8991600" cy="6096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200" b="1" dirty="0">
              <a:solidFill>
                <a:srgbClr val="C00000"/>
              </a:solidFill>
            </a:endParaRPr>
          </a:p>
        </p:txBody>
      </p:sp>
      <p:sp>
        <p:nvSpPr>
          <p:cNvPr id="13" name="Rectangle 3">
            <a:extLst>
              <a:ext uri="{FF2B5EF4-FFF2-40B4-BE49-F238E27FC236}">
                <a16:creationId xmlns:a16="http://schemas.microsoft.com/office/drawing/2014/main" id="{921A6CFF-F6FA-4370-869A-1F89326684B9}"/>
              </a:ext>
            </a:extLst>
          </p:cNvPr>
          <p:cNvSpPr txBox="1">
            <a:spLocks noChangeArrowheads="1"/>
          </p:cNvSpPr>
          <p:nvPr/>
        </p:nvSpPr>
        <p:spPr>
          <a:xfrm>
            <a:off x="2285058" y="1313054"/>
            <a:ext cx="8001000"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buFont typeface="Wingdings" panose="05000000000000000000" pitchFamily="2" charset="2"/>
              <a:buChar char="l"/>
            </a:pPr>
            <a:r>
              <a:rPr lang="en-US" altLang="zh-CN" sz="2800" dirty="0"/>
              <a:t>Using Truth Table</a:t>
            </a:r>
          </a:p>
        </p:txBody>
      </p:sp>
      <p:graphicFrame>
        <p:nvGraphicFramePr>
          <p:cNvPr id="14" name="Group 18">
            <a:extLst>
              <a:ext uri="{FF2B5EF4-FFF2-40B4-BE49-F238E27FC236}">
                <a16:creationId xmlns:a16="http://schemas.microsoft.com/office/drawing/2014/main" id="{444395D6-A7FD-477D-A51D-2C08D3431D53}"/>
              </a:ext>
            </a:extLst>
          </p:cNvPr>
          <p:cNvGraphicFramePr>
            <a:graphicFrameLocks noGrp="1"/>
          </p:cNvGraphicFramePr>
          <p:nvPr>
            <p:extLst>
              <p:ext uri="{D42A27DB-BD31-4B8C-83A1-F6EECF244321}">
                <p14:modId xmlns:p14="http://schemas.microsoft.com/office/powerpoint/2010/main" val="3069482764"/>
              </p:ext>
            </p:extLst>
          </p:nvPr>
        </p:nvGraphicFramePr>
        <p:xfrm>
          <a:off x="3447438" y="3583522"/>
          <a:ext cx="6767513" cy="2449513"/>
        </p:xfrm>
        <a:graphic>
          <a:graphicData uri="http://schemas.openxmlformats.org/drawingml/2006/table">
            <a:tbl>
              <a:tblPr/>
              <a:tblGrid>
                <a:gridCol w="653557">
                  <a:extLst>
                    <a:ext uri="{9D8B030D-6E8A-4147-A177-3AD203B41FA5}">
                      <a16:colId xmlns:a16="http://schemas.microsoft.com/office/drawing/2014/main" val="20000"/>
                    </a:ext>
                  </a:extLst>
                </a:gridCol>
                <a:gridCol w="1371711">
                  <a:extLst>
                    <a:ext uri="{9D8B030D-6E8A-4147-A177-3AD203B41FA5}">
                      <a16:colId xmlns:a16="http://schemas.microsoft.com/office/drawing/2014/main" val="20001"/>
                    </a:ext>
                  </a:extLst>
                </a:gridCol>
                <a:gridCol w="1814659">
                  <a:extLst>
                    <a:ext uri="{9D8B030D-6E8A-4147-A177-3AD203B41FA5}">
                      <a16:colId xmlns:a16="http://schemas.microsoft.com/office/drawing/2014/main" val="20002"/>
                    </a:ext>
                  </a:extLst>
                </a:gridCol>
                <a:gridCol w="2927586">
                  <a:extLst>
                    <a:ext uri="{9D8B030D-6E8A-4147-A177-3AD203B41FA5}">
                      <a16:colId xmlns:a16="http://schemas.microsoft.com/office/drawing/2014/main" val="20003"/>
                    </a:ext>
                  </a:extLst>
                </a:gridCol>
              </a:tblGrid>
              <a:tr h="606425">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marL="91447" marR="91447" horzOverflow="overflow">
                    <a:lnL w="127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marL="91447" marR="91447"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dirty="0">
                          <a:ln>
                            <a:noFill/>
                          </a:ln>
                          <a:solidFill>
                            <a:schemeClr val="tx1"/>
                          </a:solidFill>
                          <a:effectLst/>
                          <a:latin typeface="+mn-lt"/>
                          <a:ea typeface="宋体" panose="02010600030101010101" pitchFamily="2" charset="-122"/>
                        </a:rPr>
                        <a:t>0</a:t>
                      </a:r>
                    </a:p>
                  </a:txBody>
                  <a:tcPr marL="91447" marR="91447"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dirty="0">
                          <a:ln>
                            <a:noFill/>
                          </a:ln>
                          <a:solidFill>
                            <a:schemeClr val="tx1"/>
                          </a:solidFill>
                          <a:effectLst/>
                          <a:latin typeface="+mn-lt"/>
                          <a:ea typeface="宋体" panose="02010600030101010101" pitchFamily="2" charset="-122"/>
                        </a:rPr>
                        <a:t>0</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1</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1</a:t>
                      </a:r>
                    </a:p>
                  </a:txBody>
                  <a:tcPr marL="91447" marR="91447"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mn-lt"/>
                          <a:ea typeface="宋体" panose="02010600030101010101" pitchFamily="2" charset="-122"/>
                        </a:rPr>
                        <a:t>0</a:t>
                      </a:r>
                    </a:p>
                  </a:txBody>
                  <a:tcPr marL="91447" marR="91447"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dirty="0">
                          <a:ln>
                            <a:noFill/>
                          </a:ln>
                          <a:solidFill>
                            <a:schemeClr val="tx1"/>
                          </a:solidFill>
                          <a:effectLst/>
                          <a:latin typeface="+mn-lt"/>
                          <a:ea typeface="宋体" panose="02010600030101010101" pitchFamily="2" charset="-122"/>
                        </a:rPr>
                        <a:t>1</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0</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0</a:t>
                      </a:r>
                    </a:p>
                  </a:txBody>
                  <a:tcPr marL="91447" marR="91447"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mn-lt"/>
                          <a:ea typeface="宋体" panose="02010600030101010101" pitchFamily="2" charset="-122"/>
                        </a:rPr>
                        <a:t>1</a:t>
                      </a:r>
                    </a:p>
                  </a:txBody>
                  <a:tcPr marL="91447" marR="91447"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mn-lt"/>
                          <a:ea typeface="宋体" panose="02010600030101010101" pitchFamily="2" charset="-122"/>
                        </a:rPr>
                        <a:t>0</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0</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0</a:t>
                      </a:r>
                    </a:p>
                  </a:txBody>
                  <a:tcPr marL="91447" marR="91447"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488">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mn-lt"/>
                          <a:ea typeface="宋体" panose="02010600030101010101" pitchFamily="2" charset="-122"/>
                        </a:rPr>
                        <a:t>1</a:t>
                      </a:r>
                    </a:p>
                  </a:txBody>
                  <a:tcPr marL="91447" marR="91447"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mn-lt"/>
                          <a:ea typeface="宋体" panose="02010600030101010101" pitchFamily="2" charset="-122"/>
                        </a:rPr>
                        <a:t>1</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a:ln>
                            <a:noFill/>
                          </a:ln>
                          <a:solidFill>
                            <a:schemeClr val="accent2"/>
                          </a:solidFill>
                          <a:effectLst/>
                          <a:latin typeface="+mn-lt"/>
                          <a:ea typeface="宋体" panose="02010600030101010101" pitchFamily="2" charset="-122"/>
                        </a:rPr>
                        <a:t>1</a:t>
                      </a:r>
                    </a:p>
                  </a:txBody>
                  <a:tcPr marL="91447" marR="9144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1" i="0" u="none" strike="noStrike" cap="none" normalizeH="0" baseline="0" dirty="0">
                          <a:ln>
                            <a:noFill/>
                          </a:ln>
                          <a:solidFill>
                            <a:schemeClr val="accent2"/>
                          </a:solidFill>
                          <a:effectLst/>
                          <a:latin typeface="+mn-lt"/>
                          <a:ea typeface="宋体" panose="02010600030101010101" pitchFamily="2" charset="-122"/>
                        </a:rPr>
                        <a:t>1</a:t>
                      </a:r>
                    </a:p>
                  </a:txBody>
                  <a:tcPr marL="91447" marR="91447"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5" name="Object 8" descr="1421252295835546">
            <a:extLst>
              <a:ext uri="{FF2B5EF4-FFF2-40B4-BE49-F238E27FC236}">
                <a16:creationId xmlns:a16="http://schemas.microsoft.com/office/drawing/2014/main" id="{3A3440BA-15F5-4D3C-BD68-74F89C5FC6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1901" y="3727985"/>
            <a:ext cx="33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Object 9" descr="1431252295835546">
            <a:extLst>
              <a:ext uri="{FF2B5EF4-FFF2-40B4-BE49-F238E27FC236}">
                <a16:creationId xmlns:a16="http://schemas.microsoft.com/office/drawing/2014/main" id="{A24B629A-DC4E-4AFE-9A03-A7A922AA2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0125" y="3726398"/>
            <a:ext cx="3302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Object 10" descr="1491252295835546">
            <a:extLst>
              <a:ext uri="{FF2B5EF4-FFF2-40B4-BE49-F238E27FC236}">
                <a16:creationId xmlns:a16="http://schemas.microsoft.com/office/drawing/2014/main" id="{20324988-DDE7-4CF6-B868-E9CCB12164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3926" y="3702584"/>
            <a:ext cx="108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ject 11" descr="1501252295835546">
            <a:extLst>
              <a:ext uri="{FF2B5EF4-FFF2-40B4-BE49-F238E27FC236}">
                <a16:creationId xmlns:a16="http://schemas.microsoft.com/office/drawing/2014/main" id="{9F3B5E9A-6410-4E29-9AAA-AF8FA713E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8251" y="3654959"/>
            <a:ext cx="2592387"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FB257474-7BE8-44F8-A0F3-17DC10B4CAD1}"/>
              </a:ext>
            </a:extLst>
          </p:cNvPr>
          <p:cNvSpPr/>
          <p:nvPr/>
        </p:nvSpPr>
        <p:spPr>
          <a:xfrm>
            <a:off x="2209268" y="2671118"/>
            <a:ext cx="8435113" cy="461665"/>
          </a:xfrm>
          <a:prstGeom prst="rect">
            <a:avLst/>
          </a:prstGeom>
        </p:spPr>
        <p:txBody>
          <a:bodyPr wrap="square">
            <a:spAutoFit/>
          </a:bodyPr>
          <a:lstStyle/>
          <a:p>
            <a:pPr lvl="1"/>
            <a:r>
              <a:rPr lang="en-US" altLang="zh-CN" sz="2400" dirty="0"/>
              <a:t>Prove that</a:t>
            </a:r>
            <a:r>
              <a:rPr lang="zh-CN" altLang="en-US" sz="2400" dirty="0"/>
              <a:t> </a:t>
            </a:r>
            <a:r>
              <a:rPr lang="en-US" altLang="zh-CN" sz="2400" i="1" dirty="0">
                <a:latin typeface="Arial" panose="020B0604020202020204" pitchFamily="34" charset="0"/>
                <a:cs typeface="Arial" panose="020B0604020202020204" pitchFamily="34" charset="0"/>
              </a:rPr>
              <a:t>P</a:t>
            </a:r>
            <a:r>
              <a:rPr lang="en-US" altLang="zh-CN" sz="2400" dirty="0">
                <a:latin typeface="Arial" panose="020B0604020202020204" pitchFamily="34" charset="0"/>
                <a:cs typeface="Arial" panose="020B0604020202020204" pitchFamily="34" charset="0"/>
                <a:sym typeface="Symbol" panose="05050102010706020507" pitchFamily="18" charset="2"/>
              </a:rPr>
              <a:t></a:t>
            </a:r>
            <a:r>
              <a:rPr lang="en-US" altLang="zh-CN" sz="2400" i="1" dirty="0">
                <a:latin typeface="Arial" panose="020B0604020202020204" pitchFamily="34" charset="0"/>
                <a:cs typeface="Arial" panose="020B0604020202020204" pitchFamily="34" charset="0"/>
                <a:sym typeface="Symbol" panose="05050102010706020507" pitchFamily="18" charset="2"/>
              </a:rPr>
              <a:t>Q</a:t>
            </a:r>
            <a:r>
              <a:rPr lang="en-US" altLang="zh-CN" sz="2400" dirty="0">
                <a:latin typeface="Arial" panose="020B0604020202020204" pitchFamily="34" charset="0"/>
                <a:cs typeface="Arial" panose="020B0604020202020204" pitchFamily="34" charset="0"/>
                <a:sym typeface="Symbol" panose="05050102010706020507" pitchFamily="18" charset="2"/>
              </a:rPr>
              <a:t> </a:t>
            </a:r>
            <a:r>
              <a:rPr lang="en-US" altLang="zh-CN" sz="2400" dirty="0"/>
              <a:t>and </a:t>
            </a:r>
            <a:r>
              <a:rPr lang="en-US" altLang="zh-CN" sz="2400" i="1" dirty="0">
                <a:latin typeface="Arial" panose="020B0604020202020204" pitchFamily="34" charset="0"/>
                <a:cs typeface="Arial" panose="020B0604020202020204" pitchFamily="34" charset="0"/>
              </a:rPr>
              <a:t>P</a:t>
            </a:r>
            <a:r>
              <a:rPr lang="en-US" altLang="zh-CN" sz="2400" dirty="0">
                <a:latin typeface="Arial" panose="020B0604020202020204" pitchFamily="34" charset="0"/>
                <a:cs typeface="Arial" panose="020B0604020202020204" pitchFamily="34" charset="0"/>
                <a:sym typeface="Symbol" panose="05050102010706020507" pitchFamily="18" charset="2"/>
              </a:rPr>
              <a:t></a:t>
            </a:r>
            <a:r>
              <a:rPr lang="en-US" altLang="zh-CN" sz="2400" i="1" dirty="0">
                <a:latin typeface="Arial" panose="020B0604020202020204" pitchFamily="34" charset="0"/>
                <a:cs typeface="Arial" panose="020B0604020202020204" pitchFamily="34" charset="0"/>
                <a:sym typeface="Symbol" panose="05050102010706020507" pitchFamily="18" charset="2"/>
              </a:rPr>
              <a:t>Q</a:t>
            </a:r>
            <a:r>
              <a:rPr lang="en-US" altLang="zh-CN" sz="2400" dirty="0">
                <a:latin typeface="Arial" panose="020B0604020202020204" pitchFamily="34" charset="0"/>
                <a:cs typeface="Arial" panose="020B0604020202020204" pitchFamily="34" charset="0"/>
                <a:sym typeface="Symbol" panose="05050102010706020507" pitchFamily="18" charset="2"/>
              </a:rPr>
              <a:t></a:t>
            </a:r>
            <a:r>
              <a:rPr lang="en-US" altLang="zh-CN" sz="2400" i="1" dirty="0">
                <a:latin typeface="Arial" panose="020B0604020202020204" pitchFamily="34" charset="0"/>
                <a:cs typeface="Arial" panose="020B0604020202020204" pitchFamily="34" charset="0"/>
                <a:sym typeface="Symbol" panose="05050102010706020507" pitchFamily="18" charset="2"/>
              </a:rPr>
              <a:t>P</a:t>
            </a:r>
            <a:r>
              <a:rPr lang="en-US" altLang="zh-CN" sz="2400" dirty="0">
                <a:latin typeface="Arial" panose="020B0604020202020204" pitchFamily="34" charset="0"/>
                <a:cs typeface="Arial" panose="020B0604020202020204" pitchFamily="34" charset="0"/>
                <a:sym typeface="Symbol" panose="05050102010706020507" pitchFamily="18" charset="2"/>
              </a:rPr>
              <a:t></a:t>
            </a:r>
            <a:r>
              <a:rPr lang="en-US" altLang="zh-CN" sz="2400" i="1" dirty="0">
                <a:latin typeface="Arial" panose="020B0604020202020204" pitchFamily="34" charset="0"/>
                <a:cs typeface="Arial" panose="020B0604020202020204" pitchFamily="34" charset="0"/>
                <a:sym typeface="Symbol" panose="05050102010706020507" pitchFamily="18" charset="2"/>
              </a:rPr>
              <a:t>Q</a:t>
            </a:r>
            <a:r>
              <a:rPr lang="zh-CN" altLang="en-US" sz="2400" dirty="0"/>
              <a:t> </a:t>
            </a:r>
            <a:r>
              <a:rPr lang="en-US" altLang="zh-CN" sz="2400" dirty="0"/>
              <a:t>are equivalent.</a:t>
            </a:r>
            <a:endParaRPr lang="zh-CN" altLang="en-US" sz="2400" dirty="0"/>
          </a:p>
        </p:txBody>
      </p:sp>
      <p:sp>
        <p:nvSpPr>
          <p:cNvPr id="21" name="矩形 20">
            <a:extLst>
              <a:ext uri="{FF2B5EF4-FFF2-40B4-BE49-F238E27FC236}">
                <a16:creationId xmlns:a16="http://schemas.microsoft.com/office/drawing/2014/main" id="{ACE22BD1-CB9C-46F2-AF2F-AF158BDA8D49}"/>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17907600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764721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Basic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文本框 2">
            <a:extLst>
              <a:ext uri="{FF2B5EF4-FFF2-40B4-BE49-F238E27FC236}">
                <a16:creationId xmlns:a16="http://schemas.microsoft.com/office/drawing/2014/main" id="{D4C0A001-199A-4732-8D63-B8FDCA931EA1}"/>
              </a:ext>
            </a:extLst>
          </p:cNvPr>
          <p:cNvSpPr txBox="1">
            <a:spLocks noChangeArrowheads="1"/>
          </p:cNvSpPr>
          <p:nvPr/>
        </p:nvSpPr>
        <p:spPr bwMode="auto">
          <a:xfrm>
            <a:off x="7613973" y="1631341"/>
            <a:ext cx="70305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800" b="0" dirty="0">
                <a:latin typeface="+mn-lt"/>
              </a:rPr>
              <a:t>Commutative Laws(</a:t>
            </a:r>
            <a:r>
              <a:rPr kumimoji="0" lang="zh-CN" altLang="en-US" sz="2800" b="0" dirty="0">
                <a:latin typeface="+mn-lt"/>
              </a:rPr>
              <a:t>交换律</a:t>
            </a:r>
            <a:r>
              <a:rPr kumimoji="0" lang="en-US" altLang="zh-CN" sz="2800" b="0" dirty="0">
                <a:latin typeface="+mn-lt"/>
              </a:rPr>
              <a:t>)</a:t>
            </a:r>
            <a:endParaRPr kumimoji="0" lang="zh-CN" altLang="en-US" sz="2800" b="0" dirty="0">
              <a:latin typeface="+mn-lt"/>
            </a:endParaRPr>
          </a:p>
        </p:txBody>
      </p:sp>
      <p:sp>
        <p:nvSpPr>
          <p:cNvPr id="14" name="文本框 8">
            <a:extLst>
              <a:ext uri="{FF2B5EF4-FFF2-40B4-BE49-F238E27FC236}">
                <a16:creationId xmlns:a16="http://schemas.microsoft.com/office/drawing/2014/main" id="{1B962D04-CC7D-4FD7-A7FA-7A9F4AC84B93}"/>
              </a:ext>
            </a:extLst>
          </p:cNvPr>
          <p:cNvSpPr txBox="1">
            <a:spLocks noChangeArrowheads="1"/>
          </p:cNvSpPr>
          <p:nvPr/>
        </p:nvSpPr>
        <p:spPr bwMode="auto">
          <a:xfrm>
            <a:off x="9491454" y="3365394"/>
            <a:ext cx="24907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gn="ctr">
              <a:spcBef>
                <a:spcPct val="0"/>
              </a:spcBef>
              <a:buSzTx/>
              <a:buFontTx/>
              <a:buNone/>
            </a:pPr>
            <a:r>
              <a:rPr kumimoji="0" lang="en-US" altLang="zh-CN" sz="2800" b="0" dirty="0">
                <a:latin typeface="+mn-lt"/>
              </a:rPr>
              <a:t>Associative </a:t>
            </a:r>
          </a:p>
          <a:p>
            <a:pPr algn="ctr">
              <a:spcBef>
                <a:spcPct val="0"/>
              </a:spcBef>
              <a:buSzTx/>
              <a:buFontTx/>
              <a:buNone/>
            </a:pPr>
            <a:r>
              <a:rPr kumimoji="0" lang="en-US" altLang="zh-CN" sz="2800" b="0" dirty="0">
                <a:latin typeface="+mn-lt"/>
              </a:rPr>
              <a:t>Laws (</a:t>
            </a:r>
            <a:r>
              <a:rPr kumimoji="0" lang="zh-CN" altLang="en-US" sz="2800" b="0" dirty="0">
                <a:latin typeface="+mn-lt"/>
              </a:rPr>
              <a:t>结合律</a:t>
            </a:r>
            <a:r>
              <a:rPr kumimoji="0" lang="en-US" altLang="zh-CN" sz="2800" b="0" dirty="0">
                <a:latin typeface="+mn-lt"/>
              </a:rPr>
              <a:t>)</a:t>
            </a:r>
            <a:endParaRPr kumimoji="0" lang="zh-CN" altLang="en-US" sz="2800" b="0" dirty="0">
              <a:latin typeface="+mn-lt"/>
            </a:endParaRPr>
          </a:p>
        </p:txBody>
      </p:sp>
      <p:sp>
        <p:nvSpPr>
          <p:cNvPr id="15" name="文本框 9">
            <a:extLst>
              <a:ext uri="{FF2B5EF4-FFF2-40B4-BE49-F238E27FC236}">
                <a16:creationId xmlns:a16="http://schemas.microsoft.com/office/drawing/2014/main" id="{80018D65-5EF7-4768-9C7F-A1376544DAAE}"/>
              </a:ext>
            </a:extLst>
          </p:cNvPr>
          <p:cNvSpPr txBox="1">
            <a:spLocks noChangeArrowheads="1"/>
          </p:cNvSpPr>
          <p:nvPr/>
        </p:nvSpPr>
        <p:spPr bwMode="auto">
          <a:xfrm>
            <a:off x="9612086" y="5256236"/>
            <a:ext cx="24923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spcBef>
                <a:spcPct val="0"/>
              </a:spcBef>
              <a:buSzTx/>
              <a:buFontTx/>
              <a:buNone/>
              <a:defRPr kumimoji="0" sz="2800" b="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latin typeface="Times New Roman" panose="02020603050405020304" pitchFamily="18" charset="0"/>
                <a:ea typeface="宋体" panose="02010600030101010101" pitchFamily="2" charset="-122"/>
                <a:cs typeface="Times New Roman" panose="02020603050405020304" pitchFamily="18" charset="0"/>
              </a:defRPr>
            </a:lvl9pPr>
          </a:lstStyle>
          <a:p>
            <a:r>
              <a:rPr lang="en-US" altLang="zh-CN" dirty="0"/>
              <a:t>Distributive </a:t>
            </a:r>
          </a:p>
          <a:p>
            <a:r>
              <a:rPr lang="en-US" altLang="zh-CN" dirty="0"/>
              <a:t>Laws(</a:t>
            </a:r>
            <a:r>
              <a:rPr lang="zh-CN" altLang="en-US" dirty="0"/>
              <a:t>分配律</a:t>
            </a:r>
            <a:r>
              <a:rPr lang="en-US" altLang="zh-CN" dirty="0"/>
              <a:t>)</a:t>
            </a:r>
            <a:endParaRPr lang="zh-CN" altLang="en-US" dirty="0"/>
          </a:p>
        </p:txBody>
      </p:sp>
      <p:sp>
        <p:nvSpPr>
          <p:cNvPr id="16" name="文本框 15">
            <a:extLst>
              <a:ext uri="{FF2B5EF4-FFF2-40B4-BE49-F238E27FC236}">
                <a16:creationId xmlns:a16="http://schemas.microsoft.com/office/drawing/2014/main" id="{687AA9FF-F8CD-4EDC-9E62-D2F044F8B4E1}"/>
              </a:ext>
            </a:extLst>
          </p:cNvPr>
          <p:cNvSpPr txBox="1"/>
          <p:nvPr/>
        </p:nvSpPr>
        <p:spPr>
          <a:xfrm>
            <a:off x="2259864" y="909449"/>
            <a:ext cx="7747970" cy="6217087"/>
          </a:xfrm>
          <a:prstGeom prst="rect">
            <a:avLst/>
          </a:prstGeom>
          <a:noFill/>
        </p:spPr>
        <p:txBody>
          <a:bodyPr wrap="square">
            <a:spAutoFit/>
          </a:bodyPr>
          <a:lstStyle/>
          <a:p>
            <a:pPr>
              <a:lnSpc>
                <a:spcPct val="150000"/>
              </a:lnSpc>
            </a:pPr>
            <a:r>
              <a:rPr lang="en-US" altLang="zh-CN" sz="2800" i="1" dirty="0"/>
              <a:t>E</a:t>
            </a:r>
            <a:r>
              <a:rPr lang="en-US" altLang="zh-CN" sz="2800" i="1" baseline="-25000" dirty="0"/>
              <a:t>1  </a:t>
            </a:r>
            <a:r>
              <a:rPr lang="en-US" altLang="zh-CN" sz="2800" i="1" dirty="0"/>
              <a:t>		</a:t>
            </a:r>
            <a:r>
              <a:rPr lang="en-US" altLang="zh-CN" sz="2800" dirty="0"/>
              <a:t>P</a:t>
            </a:r>
            <a:r>
              <a:rPr lang="en-US" altLang="zh-CN" sz="2800" dirty="0">
                <a:cs typeface="Times New Roman" panose="02020603050405020304" pitchFamily="18" charset="0"/>
                <a:sym typeface="+mn-lt"/>
              </a:rPr>
              <a:t>∨Q </a:t>
            </a:r>
            <a:r>
              <a:rPr lang="zh-CN" altLang="en-US" sz="2800" dirty="0"/>
              <a:t>⇔ </a:t>
            </a:r>
            <a:r>
              <a:rPr lang="en-US" altLang="zh-CN" sz="2800" dirty="0"/>
              <a:t> Q</a:t>
            </a:r>
            <a:r>
              <a:rPr lang="en-US" altLang="zh-CN" sz="2800" dirty="0">
                <a:cs typeface="Times New Roman" panose="02020603050405020304" pitchFamily="18" charset="0"/>
                <a:sym typeface="+mn-lt"/>
              </a:rPr>
              <a:t>∨P </a:t>
            </a:r>
          </a:p>
          <a:p>
            <a:pPr>
              <a:lnSpc>
                <a:spcPct val="150000"/>
              </a:lnSpc>
            </a:pPr>
            <a:r>
              <a:rPr lang="en-US" altLang="zh-CN" sz="2800" i="1" dirty="0"/>
              <a:t>E</a:t>
            </a:r>
            <a:r>
              <a:rPr lang="en-US" altLang="zh-CN" sz="2800" i="1" baseline="-25000" dirty="0"/>
              <a:t>2  </a:t>
            </a:r>
            <a:r>
              <a:rPr lang="en-US" altLang="zh-CN" sz="2800" i="1" dirty="0"/>
              <a:t>		</a:t>
            </a:r>
            <a:r>
              <a:rPr lang="en-US" altLang="zh-CN" sz="2800" dirty="0"/>
              <a:t>P</a:t>
            </a:r>
            <a:r>
              <a:rPr lang="en-US" altLang="zh-CN" sz="2800" dirty="0">
                <a:cs typeface="Times New Roman" panose="02020603050405020304" pitchFamily="18" charset="0"/>
                <a:sym typeface="+mn-lt"/>
              </a:rPr>
              <a:t>∧Q </a:t>
            </a:r>
            <a:r>
              <a:rPr lang="zh-CN" altLang="en-US" sz="2800" dirty="0"/>
              <a:t>⇔</a:t>
            </a:r>
            <a:r>
              <a:rPr lang="en-US" altLang="zh-CN" sz="2800" dirty="0"/>
              <a:t>  Q</a:t>
            </a:r>
            <a:r>
              <a:rPr lang="en-US" altLang="zh-CN" sz="2800" dirty="0">
                <a:cs typeface="Times New Roman" panose="02020603050405020304" pitchFamily="18" charset="0"/>
                <a:sym typeface="+mn-lt"/>
              </a:rPr>
              <a:t>∧P </a:t>
            </a:r>
            <a:endParaRPr lang="en-US" altLang="zh-CN" sz="2800" dirty="0"/>
          </a:p>
          <a:p>
            <a:pPr>
              <a:lnSpc>
                <a:spcPct val="150000"/>
              </a:lnSpc>
            </a:pPr>
            <a:r>
              <a:rPr lang="en-US" altLang="zh-CN" sz="2800" i="1" dirty="0"/>
              <a:t>E</a:t>
            </a:r>
            <a:r>
              <a:rPr lang="en-US" altLang="zh-CN" sz="2800" i="1" baseline="-25000" dirty="0"/>
              <a:t>3  </a:t>
            </a:r>
            <a:r>
              <a:rPr lang="en-US" altLang="zh-CN" sz="2800" i="1" dirty="0"/>
              <a:t>		</a:t>
            </a:r>
            <a:r>
              <a:rPr lang="en-US" altLang="zh-CN" sz="2800" dirty="0"/>
              <a:t>P</a:t>
            </a:r>
            <a:r>
              <a:rPr lang="en-US" altLang="zh-CN" sz="2800" dirty="0">
                <a:cs typeface="Times New Roman" panose="02020603050405020304" pitchFamily="18" charset="0"/>
                <a:sym typeface="+mn-lt"/>
              </a:rPr>
              <a:t>↔Q </a:t>
            </a:r>
            <a:r>
              <a:rPr lang="zh-CN" altLang="en-US" sz="2800" dirty="0"/>
              <a:t>⇔</a:t>
            </a:r>
            <a:r>
              <a:rPr lang="en-US" altLang="zh-CN" sz="2800" dirty="0"/>
              <a:t>  </a:t>
            </a:r>
            <a:r>
              <a:rPr lang="en-US" altLang="zh-CN" sz="2800" i="1" dirty="0"/>
              <a:t>Q</a:t>
            </a:r>
            <a:r>
              <a:rPr lang="en-US" altLang="zh-CN" sz="2800" dirty="0">
                <a:cs typeface="Times New Roman" panose="02020603050405020304" pitchFamily="18" charset="0"/>
                <a:sym typeface="+mn-lt"/>
              </a:rPr>
              <a:t>↔P  </a:t>
            </a:r>
            <a:endParaRPr lang="en-US" altLang="zh-CN" sz="2800" dirty="0">
              <a:solidFill>
                <a:schemeClr val="accent2"/>
              </a:solidFill>
            </a:endParaRPr>
          </a:p>
          <a:p>
            <a:pPr>
              <a:lnSpc>
                <a:spcPct val="150000"/>
              </a:lnSpc>
            </a:pPr>
            <a:r>
              <a:rPr lang="en-US" altLang="zh-CN" sz="2800" i="1" dirty="0"/>
              <a:t>E</a:t>
            </a:r>
            <a:r>
              <a:rPr lang="en-US" altLang="zh-CN" sz="2800" i="1" baseline="-25000" dirty="0"/>
              <a:t>4  </a:t>
            </a:r>
            <a:r>
              <a:rPr lang="en-US" altLang="zh-CN" sz="2800" i="1" dirty="0"/>
              <a:t>		</a:t>
            </a:r>
            <a:r>
              <a:rPr lang="en-US" altLang="zh-CN" sz="2800" dirty="0"/>
              <a:t>(P</a:t>
            </a:r>
            <a:r>
              <a:rPr lang="en-US" altLang="zh-CN" sz="2800" dirty="0">
                <a:cs typeface="Times New Roman" panose="02020603050405020304" pitchFamily="18" charset="0"/>
                <a:sym typeface="+mn-lt"/>
              </a:rPr>
              <a:t>∨Q)∨R</a:t>
            </a:r>
            <a:r>
              <a:rPr lang="zh-CN" altLang="en-US" sz="2800" dirty="0"/>
              <a:t>⇔</a:t>
            </a:r>
            <a:r>
              <a:rPr lang="en-US" altLang="zh-CN" sz="2800" dirty="0"/>
              <a:t> P</a:t>
            </a:r>
            <a:r>
              <a:rPr lang="en-US" altLang="zh-CN" sz="2800" dirty="0">
                <a:cs typeface="Times New Roman" panose="02020603050405020304" pitchFamily="18" charset="0"/>
                <a:sym typeface="+mn-lt"/>
              </a:rPr>
              <a:t>∨</a:t>
            </a:r>
            <a:r>
              <a:rPr lang="en-US" altLang="zh-CN" sz="2800" dirty="0"/>
              <a:t>(</a:t>
            </a:r>
            <a:r>
              <a:rPr lang="en-US" altLang="zh-CN" sz="2800" dirty="0">
                <a:cs typeface="Times New Roman" panose="02020603050405020304" pitchFamily="18" charset="0"/>
                <a:sym typeface="+mn-lt"/>
              </a:rPr>
              <a:t>Q∨R)</a:t>
            </a:r>
            <a:r>
              <a:rPr lang="en-US" altLang="zh-CN" sz="2800" dirty="0"/>
              <a:t> </a:t>
            </a:r>
            <a:r>
              <a:rPr lang="en-US" altLang="zh-CN" sz="2800" dirty="0">
                <a:cs typeface="Times New Roman" panose="02020603050405020304" pitchFamily="18" charset="0"/>
                <a:sym typeface="+mn-lt"/>
              </a:rPr>
              <a:t> </a:t>
            </a:r>
            <a:endParaRPr lang="en-US" altLang="zh-CN" sz="2800" dirty="0"/>
          </a:p>
          <a:p>
            <a:pPr>
              <a:lnSpc>
                <a:spcPct val="150000"/>
              </a:lnSpc>
            </a:pPr>
            <a:r>
              <a:rPr lang="en-US" altLang="zh-CN" sz="2800" i="1" dirty="0"/>
              <a:t>E</a:t>
            </a:r>
            <a:r>
              <a:rPr lang="en-US" altLang="zh-CN" sz="2800" i="1" baseline="-25000" dirty="0"/>
              <a:t>5  </a:t>
            </a:r>
            <a:r>
              <a:rPr lang="en-US" altLang="zh-CN" sz="2800" i="1" dirty="0"/>
              <a:t>		</a:t>
            </a:r>
            <a:r>
              <a:rPr lang="en-US" altLang="zh-CN" sz="2800" dirty="0"/>
              <a:t>(P</a:t>
            </a:r>
            <a:r>
              <a:rPr lang="en-US" altLang="zh-CN" sz="2800" dirty="0">
                <a:cs typeface="Times New Roman" panose="02020603050405020304" pitchFamily="18" charset="0"/>
                <a:sym typeface="+mn-lt"/>
              </a:rPr>
              <a:t>∧Q)∧R</a:t>
            </a:r>
            <a:r>
              <a:rPr lang="zh-CN" altLang="en-US" sz="2800" dirty="0"/>
              <a:t> ⇔</a:t>
            </a:r>
            <a:r>
              <a:rPr lang="en-US" altLang="zh-CN" sz="2800" dirty="0"/>
              <a:t> P</a:t>
            </a:r>
            <a:r>
              <a:rPr lang="en-US" altLang="zh-CN" sz="2800" dirty="0">
                <a:cs typeface="Times New Roman" panose="02020603050405020304" pitchFamily="18" charset="0"/>
                <a:sym typeface="+mn-lt"/>
              </a:rPr>
              <a:t>∧(Q∧R)</a:t>
            </a:r>
            <a:r>
              <a:rPr lang="zh-CN" altLang="en-US" sz="2800" dirty="0"/>
              <a:t> </a:t>
            </a:r>
            <a:endParaRPr lang="en-US" altLang="zh-CN" sz="2800" dirty="0"/>
          </a:p>
          <a:p>
            <a:pPr>
              <a:lnSpc>
                <a:spcPct val="150000"/>
              </a:lnSpc>
            </a:pPr>
            <a:r>
              <a:rPr lang="en-US" altLang="zh-CN" sz="2800" i="1" dirty="0"/>
              <a:t>E</a:t>
            </a:r>
            <a:r>
              <a:rPr lang="en-US" altLang="zh-CN" sz="2800" i="1" baseline="-25000" dirty="0"/>
              <a:t>6  </a:t>
            </a:r>
            <a:r>
              <a:rPr lang="en-US" altLang="zh-CN" sz="2800" i="1" dirty="0"/>
              <a:t>		</a:t>
            </a:r>
            <a:r>
              <a:rPr lang="en-US" altLang="zh-CN" sz="2800" dirty="0"/>
              <a:t>(P</a:t>
            </a:r>
            <a:r>
              <a:rPr lang="en-US" altLang="zh-CN" sz="2800" dirty="0">
                <a:cs typeface="Times New Roman" panose="02020603050405020304" pitchFamily="18" charset="0"/>
                <a:sym typeface="+mn-lt"/>
              </a:rPr>
              <a:t>↔Q</a:t>
            </a:r>
            <a:r>
              <a:rPr lang="en-US" altLang="zh-CN" sz="2800" dirty="0"/>
              <a:t>)</a:t>
            </a:r>
            <a:r>
              <a:rPr lang="en-US" altLang="zh-CN" sz="2800" dirty="0">
                <a:cs typeface="Times New Roman" panose="02020603050405020304" pitchFamily="18" charset="0"/>
                <a:sym typeface="+mn-lt"/>
              </a:rPr>
              <a:t> ↔ R </a:t>
            </a:r>
            <a:r>
              <a:rPr lang="zh-CN" altLang="en-US" sz="2800" dirty="0"/>
              <a:t>⇔</a:t>
            </a:r>
            <a:r>
              <a:rPr lang="en-US" altLang="zh-CN" sz="2800" dirty="0"/>
              <a:t> P</a:t>
            </a:r>
            <a:r>
              <a:rPr lang="en-US" altLang="zh-CN" sz="2800" dirty="0">
                <a:cs typeface="Times New Roman" panose="02020603050405020304" pitchFamily="18" charset="0"/>
                <a:sym typeface="+mn-lt"/>
              </a:rPr>
              <a:t>↔(Q↔R)</a:t>
            </a:r>
            <a:endParaRPr lang="en-US" altLang="zh-CN" sz="2800" dirty="0"/>
          </a:p>
          <a:p>
            <a:pPr>
              <a:lnSpc>
                <a:spcPct val="150000"/>
              </a:lnSpc>
            </a:pPr>
            <a:r>
              <a:rPr lang="en-US" altLang="zh-CN" sz="2800" i="1" dirty="0"/>
              <a:t>E</a:t>
            </a:r>
            <a:r>
              <a:rPr lang="en-US" altLang="zh-CN" sz="2800" i="1" baseline="-25000" dirty="0"/>
              <a:t>7  </a:t>
            </a:r>
            <a:r>
              <a:rPr lang="en-US" altLang="zh-CN" sz="2800" i="1" dirty="0"/>
              <a:t>		</a:t>
            </a:r>
            <a:r>
              <a:rPr lang="en-US" altLang="zh-CN" sz="2800" dirty="0"/>
              <a:t>P</a:t>
            </a:r>
            <a:r>
              <a:rPr lang="en-US" altLang="zh-CN" sz="2800" dirty="0">
                <a:cs typeface="Times New Roman" panose="02020603050405020304" pitchFamily="18" charset="0"/>
                <a:sym typeface="+mn-lt"/>
              </a:rPr>
              <a:t>∧</a:t>
            </a:r>
            <a:r>
              <a:rPr lang="en-US" altLang="zh-CN" sz="2800" dirty="0"/>
              <a:t>(</a:t>
            </a:r>
            <a:r>
              <a:rPr lang="en-US" altLang="zh-CN" sz="2800" dirty="0">
                <a:cs typeface="Times New Roman" panose="02020603050405020304" pitchFamily="18" charset="0"/>
                <a:sym typeface="+mn-lt"/>
              </a:rPr>
              <a:t>Q∨R) </a:t>
            </a:r>
            <a:r>
              <a:rPr lang="zh-CN" altLang="en-US" sz="2800" dirty="0"/>
              <a:t>⇔</a:t>
            </a:r>
            <a:r>
              <a:rPr lang="en-US" altLang="zh-CN" sz="2800" dirty="0"/>
              <a:t>  (P</a:t>
            </a:r>
            <a:r>
              <a:rPr lang="en-US" altLang="zh-CN" sz="2800" dirty="0">
                <a:cs typeface="Times New Roman" panose="02020603050405020304" pitchFamily="18" charset="0"/>
                <a:sym typeface="+mn-lt"/>
              </a:rPr>
              <a:t>∧Q</a:t>
            </a:r>
            <a:r>
              <a:rPr lang="en-US" altLang="zh-CN" sz="2800" dirty="0"/>
              <a:t>) </a:t>
            </a:r>
            <a:r>
              <a:rPr lang="en-US" altLang="zh-CN" sz="2800" dirty="0">
                <a:cs typeface="Times New Roman" panose="02020603050405020304" pitchFamily="18" charset="0"/>
                <a:sym typeface="+mn-lt"/>
              </a:rPr>
              <a:t>∨ (</a:t>
            </a:r>
            <a:r>
              <a:rPr lang="en-US" altLang="zh-CN" sz="2800" dirty="0"/>
              <a:t>P</a:t>
            </a:r>
            <a:r>
              <a:rPr lang="en-US" altLang="zh-CN" sz="2800" dirty="0">
                <a:cs typeface="Times New Roman" panose="02020603050405020304" pitchFamily="18" charset="0"/>
                <a:sym typeface="+mn-lt"/>
              </a:rPr>
              <a:t>∧R) </a:t>
            </a:r>
            <a:endParaRPr lang="en-US" altLang="zh-CN" sz="2800" dirty="0"/>
          </a:p>
          <a:p>
            <a:pPr>
              <a:lnSpc>
                <a:spcPct val="150000"/>
              </a:lnSpc>
            </a:pPr>
            <a:r>
              <a:rPr lang="en-US" altLang="zh-CN" sz="2800" i="1" dirty="0"/>
              <a:t>E</a:t>
            </a:r>
            <a:r>
              <a:rPr lang="en-US" altLang="zh-CN" sz="2800" i="1" baseline="-25000" dirty="0"/>
              <a:t>8  </a:t>
            </a:r>
            <a:r>
              <a:rPr lang="en-US" altLang="zh-CN" sz="2800" i="1" dirty="0"/>
              <a:t>		</a:t>
            </a:r>
            <a:r>
              <a:rPr lang="en-US" altLang="zh-CN" sz="2800" dirty="0"/>
              <a:t>P</a:t>
            </a:r>
            <a:r>
              <a:rPr lang="en-US" altLang="zh-CN" sz="2800" dirty="0">
                <a:cs typeface="Times New Roman" panose="02020603050405020304" pitchFamily="18" charset="0"/>
                <a:sym typeface="+mn-lt"/>
              </a:rPr>
              <a:t>∨(Q∧R) </a:t>
            </a:r>
            <a:r>
              <a:rPr lang="zh-CN" altLang="en-US" sz="2800" dirty="0"/>
              <a:t>⇔</a:t>
            </a:r>
            <a:r>
              <a:rPr lang="en-US" altLang="zh-CN" sz="2800" dirty="0"/>
              <a:t>  (P</a:t>
            </a:r>
            <a:r>
              <a:rPr lang="en-US" altLang="zh-CN" sz="2800" dirty="0">
                <a:cs typeface="Times New Roman" panose="02020603050405020304" pitchFamily="18" charset="0"/>
                <a:sym typeface="+mn-lt"/>
              </a:rPr>
              <a:t>∨Q</a:t>
            </a:r>
            <a:r>
              <a:rPr lang="en-US" altLang="zh-CN" sz="2800" dirty="0"/>
              <a:t>)</a:t>
            </a:r>
            <a:r>
              <a:rPr lang="en-US" altLang="zh-CN" sz="2800" dirty="0">
                <a:cs typeface="Times New Roman" panose="02020603050405020304" pitchFamily="18" charset="0"/>
                <a:sym typeface="+mn-lt"/>
              </a:rPr>
              <a:t> ∧ (</a:t>
            </a:r>
            <a:r>
              <a:rPr lang="en-US" altLang="zh-CN" sz="2800" dirty="0"/>
              <a:t>P</a:t>
            </a:r>
            <a:r>
              <a:rPr lang="en-US" altLang="zh-CN" sz="2800" dirty="0">
                <a:cs typeface="Times New Roman" panose="02020603050405020304" pitchFamily="18" charset="0"/>
                <a:sym typeface="+mn-lt"/>
              </a:rPr>
              <a:t>∨</a:t>
            </a:r>
            <a:r>
              <a:rPr lang="en-US" altLang="zh-CN" sz="2800" dirty="0"/>
              <a:t>R</a:t>
            </a:r>
            <a:r>
              <a:rPr lang="en-US" altLang="zh-CN" sz="2800" dirty="0">
                <a:cs typeface="Times New Roman" panose="02020603050405020304" pitchFamily="18" charset="0"/>
                <a:sym typeface="+mn-lt"/>
              </a:rPr>
              <a:t>) </a:t>
            </a:r>
            <a:endParaRPr lang="en-US" altLang="zh-CN" sz="2800" dirty="0"/>
          </a:p>
          <a:p>
            <a:pPr>
              <a:lnSpc>
                <a:spcPct val="150000"/>
              </a:lnSpc>
            </a:pPr>
            <a:r>
              <a:rPr lang="en-US" altLang="zh-CN" sz="2800" i="1" dirty="0"/>
              <a:t>E</a:t>
            </a:r>
            <a:r>
              <a:rPr lang="en-US" altLang="zh-CN" sz="2800" i="1" baseline="-25000" dirty="0"/>
              <a:t>9  </a:t>
            </a:r>
            <a:r>
              <a:rPr lang="en-US" altLang="zh-CN" sz="2800" i="1" dirty="0"/>
              <a:t>		</a:t>
            </a:r>
            <a:r>
              <a:rPr lang="en-US" altLang="zh-CN" sz="2800" dirty="0"/>
              <a:t>P→</a:t>
            </a:r>
            <a:r>
              <a:rPr lang="en-US" altLang="zh-CN" sz="2800" dirty="0">
                <a:cs typeface="Times New Roman" panose="02020603050405020304" pitchFamily="18" charset="0"/>
                <a:sym typeface="+mn-lt"/>
              </a:rPr>
              <a:t>(Q→R) </a:t>
            </a:r>
            <a:r>
              <a:rPr lang="zh-CN" altLang="en-US" sz="2800" dirty="0"/>
              <a:t>⇔</a:t>
            </a:r>
            <a:r>
              <a:rPr lang="en-US" altLang="zh-CN" sz="2800" dirty="0"/>
              <a:t> (P→Q)</a:t>
            </a:r>
            <a:r>
              <a:rPr lang="en-US" altLang="zh-CN" sz="2800" dirty="0">
                <a:cs typeface="Times New Roman" panose="02020603050405020304" pitchFamily="18" charset="0"/>
                <a:sym typeface="+mn-lt"/>
              </a:rPr>
              <a:t> →(P→R) </a:t>
            </a:r>
            <a:endParaRPr lang="en-US" altLang="zh-CN" sz="2800" dirty="0"/>
          </a:p>
          <a:p>
            <a:endParaRPr lang="en-US" altLang="zh-CN" sz="2000" b="1" dirty="0"/>
          </a:p>
        </p:txBody>
      </p:sp>
      <p:sp>
        <p:nvSpPr>
          <p:cNvPr id="4" name="右大括号 3">
            <a:extLst>
              <a:ext uri="{FF2B5EF4-FFF2-40B4-BE49-F238E27FC236}">
                <a16:creationId xmlns:a16="http://schemas.microsoft.com/office/drawing/2014/main" id="{C8486763-7080-454A-A363-1B0C8912EE4A}"/>
              </a:ext>
            </a:extLst>
          </p:cNvPr>
          <p:cNvSpPr/>
          <p:nvPr/>
        </p:nvSpPr>
        <p:spPr>
          <a:xfrm>
            <a:off x="6896536" y="1179261"/>
            <a:ext cx="529722" cy="1513490"/>
          </a:xfrm>
          <a:prstGeom prst="rightBrace">
            <a:avLst>
              <a:gd name="adj1" fmla="val 36904"/>
              <a:gd name="adj2" fmla="val 475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右大括号 16">
            <a:extLst>
              <a:ext uri="{FF2B5EF4-FFF2-40B4-BE49-F238E27FC236}">
                <a16:creationId xmlns:a16="http://schemas.microsoft.com/office/drawing/2014/main" id="{6079E716-67D6-4D80-974C-00DEB8D3240B}"/>
              </a:ext>
            </a:extLst>
          </p:cNvPr>
          <p:cNvSpPr/>
          <p:nvPr/>
        </p:nvSpPr>
        <p:spPr>
          <a:xfrm>
            <a:off x="8493057" y="3122822"/>
            <a:ext cx="529722" cy="1513490"/>
          </a:xfrm>
          <a:prstGeom prst="rightBrace">
            <a:avLst>
              <a:gd name="adj1" fmla="val 36904"/>
              <a:gd name="adj2" fmla="val 475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右大括号 17">
            <a:extLst>
              <a:ext uri="{FF2B5EF4-FFF2-40B4-BE49-F238E27FC236}">
                <a16:creationId xmlns:a16="http://schemas.microsoft.com/office/drawing/2014/main" id="{EBCD98A8-7298-408B-BF08-FC9656834DB5}"/>
              </a:ext>
            </a:extLst>
          </p:cNvPr>
          <p:cNvSpPr/>
          <p:nvPr/>
        </p:nvSpPr>
        <p:spPr>
          <a:xfrm>
            <a:off x="9002457" y="5047266"/>
            <a:ext cx="529722" cy="1513490"/>
          </a:xfrm>
          <a:prstGeom prst="rightBrace">
            <a:avLst>
              <a:gd name="adj1" fmla="val 36904"/>
              <a:gd name="adj2" fmla="val 475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87F8AE3F-3EB0-4781-A4C1-8F8AA319E34C}"/>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基本等价关系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37044753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764721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Basic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6" name="文本框 15">
            <a:extLst>
              <a:ext uri="{FF2B5EF4-FFF2-40B4-BE49-F238E27FC236}">
                <a16:creationId xmlns:a16="http://schemas.microsoft.com/office/drawing/2014/main" id="{687AA9FF-F8CD-4EDC-9E62-D2F044F8B4E1}"/>
              </a:ext>
            </a:extLst>
          </p:cNvPr>
          <p:cNvSpPr txBox="1"/>
          <p:nvPr/>
        </p:nvSpPr>
        <p:spPr>
          <a:xfrm>
            <a:off x="2222015" y="1295176"/>
            <a:ext cx="7747970" cy="5262979"/>
          </a:xfrm>
          <a:prstGeom prst="rect">
            <a:avLst/>
          </a:prstGeom>
          <a:noFill/>
        </p:spPr>
        <p:txBody>
          <a:bodyPr wrap="square">
            <a:spAutoFit/>
          </a:bodyPr>
          <a:lstStyle/>
          <a:p>
            <a:r>
              <a:rPr lang="en-US" altLang="zh-CN" sz="2800" i="1" dirty="0"/>
              <a:t>E</a:t>
            </a:r>
            <a:r>
              <a:rPr lang="en-US" altLang="zh-CN" sz="2800" i="1" baseline="-25000" dirty="0"/>
              <a:t>10  </a:t>
            </a:r>
            <a:r>
              <a:rPr lang="en-US" altLang="zh-CN" sz="2800" i="1" dirty="0"/>
              <a:t>		</a:t>
            </a:r>
            <a:r>
              <a:rPr lang="en-US" altLang="zh-CN" sz="2800" dirty="0"/>
              <a:t>¬¬P </a:t>
            </a:r>
            <a:r>
              <a:rPr lang="zh-CN" altLang="en-US" sz="2800" dirty="0"/>
              <a:t>⇔ </a:t>
            </a:r>
            <a:r>
              <a:rPr lang="en-US" altLang="zh-CN" sz="2800" dirty="0"/>
              <a:t> </a:t>
            </a:r>
            <a:r>
              <a:rPr lang="en-US" altLang="zh-CN" sz="2800" dirty="0">
                <a:cs typeface="Times New Roman" panose="02020603050405020304" pitchFamily="18" charset="0"/>
                <a:sym typeface="+mn-lt"/>
              </a:rPr>
              <a:t>P </a:t>
            </a:r>
          </a:p>
          <a:p>
            <a:r>
              <a:rPr lang="en-US" altLang="zh-CN" sz="2800" i="1" dirty="0"/>
              <a:t>E</a:t>
            </a:r>
            <a:r>
              <a:rPr lang="en-US" altLang="zh-CN" sz="2800" i="1" baseline="-25000" dirty="0"/>
              <a:t>11  </a:t>
            </a:r>
            <a:r>
              <a:rPr lang="en-US" altLang="zh-CN" sz="2800" i="1" dirty="0"/>
              <a:t>		</a:t>
            </a:r>
            <a:r>
              <a:rPr lang="en-US" altLang="zh-CN" sz="2800" dirty="0"/>
              <a:t>¬(P</a:t>
            </a:r>
            <a:r>
              <a:rPr lang="en-US" altLang="zh-CN" sz="2800" dirty="0">
                <a:cs typeface="Times New Roman" panose="02020603050405020304" pitchFamily="18" charset="0"/>
                <a:sym typeface="+mn-lt"/>
              </a:rPr>
              <a:t>∧Q</a:t>
            </a:r>
            <a:r>
              <a:rPr lang="en-US" altLang="zh-CN" sz="2800" dirty="0"/>
              <a:t>)</a:t>
            </a:r>
            <a:r>
              <a:rPr lang="en-US" altLang="zh-CN" sz="2800" dirty="0">
                <a:cs typeface="Times New Roman" panose="02020603050405020304" pitchFamily="18" charset="0"/>
                <a:sym typeface="+mn-lt"/>
              </a:rPr>
              <a:t> </a:t>
            </a:r>
            <a:r>
              <a:rPr lang="zh-CN" altLang="en-US" sz="2800" dirty="0"/>
              <a:t>⇔</a:t>
            </a:r>
            <a:r>
              <a:rPr lang="en-US" altLang="zh-CN" sz="2800" dirty="0"/>
              <a:t> ¬P </a:t>
            </a:r>
            <a:r>
              <a:rPr lang="en-US" altLang="zh-CN" sz="2800" dirty="0">
                <a:cs typeface="Times New Roman" panose="02020603050405020304" pitchFamily="18" charset="0"/>
                <a:sym typeface="+mn-lt"/>
              </a:rPr>
              <a:t>∨ </a:t>
            </a:r>
            <a:r>
              <a:rPr lang="en-US" altLang="zh-CN" sz="2800" dirty="0"/>
              <a:t>¬Q</a:t>
            </a:r>
          </a:p>
          <a:p>
            <a:r>
              <a:rPr lang="en-US" altLang="zh-CN" sz="2800" i="1" dirty="0"/>
              <a:t>E</a:t>
            </a:r>
            <a:r>
              <a:rPr lang="en-US" altLang="zh-CN" sz="2800" i="1" baseline="-25000" dirty="0"/>
              <a:t>12  </a:t>
            </a:r>
            <a:r>
              <a:rPr lang="en-US" altLang="zh-CN" sz="2800" i="1" dirty="0"/>
              <a:t>		</a:t>
            </a:r>
            <a:r>
              <a:rPr lang="en-US" altLang="zh-CN" sz="2800" dirty="0"/>
              <a:t>¬(P</a:t>
            </a:r>
            <a:r>
              <a:rPr lang="en-US" altLang="zh-CN" sz="2800" dirty="0">
                <a:cs typeface="Times New Roman" panose="02020603050405020304" pitchFamily="18" charset="0"/>
                <a:sym typeface="+mn-lt"/>
              </a:rPr>
              <a:t>∨Q</a:t>
            </a:r>
            <a:r>
              <a:rPr lang="en-US" altLang="zh-CN" sz="2800" dirty="0"/>
              <a:t>)</a:t>
            </a:r>
            <a:r>
              <a:rPr lang="en-US" altLang="zh-CN" sz="2800" dirty="0">
                <a:cs typeface="Times New Roman" panose="02020603050405020304" pitchFamily="18" charset="0"/>
                <a:sym typeface="+mn-lt"/>
              </a:rPr>
              <a:t> </a:t>
            </a:r>
            <a:r>
              <a:rPr lang="zh-CN" altLang="en-US" sz="2800" dirty="0"/>
              <a:t>⇔</a:t>
            </a:r>
            <a:r>
              <a:rPr lang="en-US" altLang="zh-CN" sz="2800" dirty="0"/>
              <a:t> ¬P </a:t>
            </a:r>
            <a:r>
              <a:rPr lang="en-US" altLang="zh-CN" sz="2800" dirty="0">
                <a:cs typeface="Times New Roman" panose="02020603050405020304" pitchFamily="18" charset="0"/>
                <a:sym typeface="+mn-lt"/>
              </a:rPr>
              <a:t>∧ </a:t>
            </a:r>
            <a:r>
              <a:rPr lang="en-US" altLang="zh-CN" sz="2800" dirty="0"/>
              <a:t>¬Q</a:t>
            </a:r>
            <a:endParaRPr lang="en-US" altLang="zh-CN" sz="2800" dirty="0">
              <a:solidFill>
                <a:schemeClr val="accent2"/>
              </a:solidFill>
            </a:endParaRPr>
          </a:p>
          <a:p>
            <a:r>
              <a:rPr lang="en-US" altLang="zh-CN" sz="2800" i="1" dirty="0"/>
              <a:t>E</a:t>
            </a:r>
            <a:r>
              <a:rPr lang="en-US" altLang="zh-CN" sz="2800" i="1" baseline="-25000" dirty="0"/>
              <a:t>13</a:t>
            </a:r>
            <a:r>
              <a:rPr lang="en-US" altLang="zh-CN" sz="2800" i="1" dirty="0"/>
              <a:t>		</a:t>
            </a:r>
            <a:r>
              <a:rPr lang="en-US" altLang="zh-CN" sz="2800" dirty="0"/>
              <a:t>¬(P</a:t>
            </a:r>
            <a:r>
              <a:rPr lang="en-US" altLang="zh-CN" sz="2800" dirty="0">
                <a:cs typeface="Times New Roman" panose="02020603050405020304" pitchFamily="18" charset="0"/>
                <a:sym typeface="+mn-lt"/>
              </a:rPr>
              <a:t>↔Q</a:t>
            </a:r>
            <a:r>
              <a:rPr lang="en-US" altLang="zh-CN" sz="2800" dirty="0"/>
              <a:t>) </a:t>
            </a:r>
            <a:r>
              <a:rPr lang="zh-CN" altLang="en-US" sz="2800" dirty="0"/>
              <a:t>⇔</a:t>
            </a:r>
            <a:r>
              <a:rPr lang="en-US" altLang="zh-CN" sz="2800" dirty="0"/>
              <a:t> P </a:t>
            </a:r>
            <a:r>
              <a:rPr lang="en-US" altLang="zh-CN" sz="2800" dirty="0">
                <a:cs typeface="Times New Roman" panose="02020603050405020304" pitchFamily="18" charset="0"/>
                <a:sym typeface="+mn-lt"/>
              </a:rPr>
              <a:t>▽ Q</a:t>
            </a:r>
            <a:endParaRPr lang="en-US" altLang="zh-CN" sz="2800" i="1" dirty="0"/>
          </a:p>
          <a:p>
            <a:r>
              <a:rPr lang="en-US" altLang="zh-CN" sz="2800" i="1" dirty="0"/>
              <a:t>E</a:t>
            </a:r>
            <a:r>
              <a:rPr lang="en-US" altLang="zh-CN" sz="2800" i="1" baseline="-25000" dirty="0"/>
              <a:t>14  </a:t>
            </a:r>
            <a:r>
              <a:rPr lang="en-US" altLang="zh-CN" sz="2800" i="1" dirty="0"/>
              <a:t>		</a:t>
            </a:r>
            <a:r>
              <a:rPr lang="en-US" altLang="zh-CN" sz="2800" dirty="0"/>
              <a:t>P→Q </a:t>
            </a:r>
            <a:r>
              <a:rPr lang="zh-CN" altLang="en-US" sz="2800" dirty="0"/>
              <a:t> ⇔</a:t>
            </a:r>
            <a:r>
              <a:rPr lang="en-US" altLang="zh-CN" sz="2800" dirty="0"/>
              <a:t> ¬Q → ¬P </a:t>
            </a:r>
          </a:p>
          <a:p>
            <a:r>
              <a:rPr lang="en-US" altLang="zh-CN" sz="2800" i="1" dirty="0"/>
              <a:t>E</a:t>
            </a:r>
            <a:r>
              <a:rPr lang="en-US" altLang="zh-CN" sz="2800" i="1" baseline="-25000" dirty="0"/>
              <a:t>15  </a:t>
            </a:r>
            <a:r>
              <a:rPr lang="en-US" altLang="zh-CN" sz="2800" i="1" dirty="0"/>
              <a:t>		</a:t>
            </a:r>
            <a:r>
              <a:rPr lang="en-US" altLang="zh-CN" sz="2800" dirty="0"/>
              <a:t>¬P </a:t>
            </a:r>
            <a:r>
              <a:rPr lang="en-US" altLang="zh-CN" sz="2800" dirty="0">
                <a:cs typeface="Times New Roman" panose="02020603050405020304" pitchFamily="18" charset="0"/>
                <a:sym typeface="+mn-lt"/>
              </a:rPr>
              <a:t>↔</a:t>
            </a:r>
            <a:r>
              <a:rPr lang="en-US" altLang="zh-CN" sz="2800" dirty="0"/>
              <a:t> ¬</a:t>
            </a:r>
            <a:r>
              <a:rPr lang="en-US" altLang="zh-CN" sz="2800" dirty="0">
                <a:cs typeface="Times New Roman" panose="02020603050405020304" pitchFamily="18" charset="0"/>
                <a:sym typeface="+mn-lt"/>
              </a:rPr>
              <a:t>Q </a:t>
            </a:r>
            <a:r>
              <a:rPr lang="zh-CN" altLang="en-US" sz="2800" dirty="0"/>
              <a:t>⇔</a:t>
            </a:r>
            <a:r>
              <a:rPr lang="en-US" altLang="zh-CN" sz="2800" dirty="0"/>
              <a:t> P</a:t>
            </a:r>
            <a:r>
              <a:rPr lang="en-US" altLang="zh-CN" sz="2800" dirty="0">
                <a:cs typeface="Times New Roman" panose="02020603050405020304" pitchFamily="18" charset="0"/>
                <a:sym typeface="+mn-lt"/>
              </a:rPr>
              <a:t>↔Q</a:t>
            </a:r>
            <a:endParaRPr lang="en-US" altLang="zh-CN" sz="2800" dirty="0"/>
          </a:p>
          <a:p>
            <a:r>
              <a:rPr lang="en-US" altLang="zh-CN" sz="2800" i="1" dirty="0"/>
              <a:t>E</a:t>
            </a:r>
            <a:r>
              <a:rPr lang="en-US" altLang="zh-CN" sz="2800" i="1" baseline="-25000" dirty="0"/>
              <a:t>16  </a:t>
            </a:r>
            <a:r>
              <a:rPr lang="en-US" altLang="zh-CN" sz="2800" i="1" dirty="0"/>
              <a:t>		</a:t>
            </a:r>
            <a:r>
              <a:rPr lang="en-US" altLang="zh-CN" sz="2800" dirty="0"/>
              <a:t>P </a:t>
            </a:r>
            <a:r>
              <a:rPr lang="en-US" altLang="zh-CN" sz="2800" dirty="0">
                <a:cs typeface="Times New Roman" panose="02020603050405020304" pitchFamily="18" charset="0"/>
                <a:sym typeface="+mn-lt"/>
              </a:rPr>
              <a:t>∧</a:t>
            </a:r>
            <a:r>
              <a:rPr lang="en-US" altLang="zh-CN" sz="2800" dirty="0"/>
              <a:t> P</a:t>
            </a:r>
            <a:r>
              <a:rPr lang="en-US" altLang="zh-CN" sz="2800" dirty="0">
                <a:cs typeface="Times New Roman" panose="02020603050405020304" pitchFamily="18" charset="0"/>
                <a:sym typeface="+mn-lt"/>
              </a:rPr>
              <a:t> </a:t>
            </a:r>
            <a:r>
              <a:rPr lang="zh-CN" altLang="en-US" sz="2800" dirty="0"/>
              <a:t>⇔</a:t>
            </a:r>
            <a:r>
              <a:rPr lang="en-US" altLang="zh-CN" sz="2800" dirty="0"/>
              <a:t>  P</a:t>
            </a:r>
          </a:p>
          <a:p>
            <a:r>
              <a:rPr lang="en-US" altLang="zh-CN" sz="2800" i="1" dirty="0"/>
              <a:t>E</a:t>
            </a:r>
            <a:r>
              <a:rPr lang="en-US" altLang="zh-CN" sz="2800" i="1" baseline="-25000" dirty="0"/>
              <a:t>17 </a:t>
            </a:r>
            <a:r>
              <a:rPr lang="en-US" altLang="zh-CN" sz="2800" i="1" dirty="0"/>
              <a:t>		</a:t>
            </a:r>
            <a:r>
              <a:rPr lang="en-US" altLang="zh-CN" sz="2800" dirty="0"/>
              <a:t>P </a:t>
            </a:r>
            <a:r>
              <a:rPr lang="en-US" altLang="zh-CN" sz="2800" dirty="0">
                <a:cs typeface="Times New Roman" panose="02020603050405020304" pitchFamily="18" charset="0"/>
                <a:sym typeface="+mn-lt"/>
              </a:rPr>
              <a:t>∨ P </a:t>
            </a:r>
            <a:r>
              <a:rPr lang="zh-CN" altLang="en-US" sz="2800" dirty="0"/>
              <a:t>⇔</a:t>
            </a:r>
            <a:r>
              <a:rPr lang="en-US" altLang="zh-CN" sz="2800" dirty="0"/>
              <a:t>  P</a:t>
            </a:r>
          </a:p>
          <a:p>
            <a:r>
              <a:rPr lang="en-US" altLang="zh-CN" sz="2800" i="1" dirty="0"/>
              <a:t>E</a:t>
            </a:r>
            <a:r>
              <a:rPr lang="en-US" altLang="zh-CN" sz="2800" i="1" baseline="-25000" dirty="0"/>
              <a:t>18  </a:t>
            </a:r>
            <a:r>
              <a:rPr lang="en-US" altLang="zh-CN" sz="2800" i="1" dirty="0"/>
              <a:t>		</a:t>
            </a:r>
            <a:r>
              <a:rPr lang="en-US" altLang="zh-CN" sz="2800" dirty="0"/>
              <a:t>P </a:t>
            </a:r>
            <a:r>
              <a:rPr lang="en-US" altLang="zh-CN" sz="2800" dirty="0">
                <a:cs typeface="Times New Roman" panose="02020603050405020304" pitchFamily="18" charset="0"/>
                <a:sym typeface="+mn-lt"/>
              </a:rPr>
              <a:t>∧</a:t>
            </a:r>
            <a:r>
              <a:rPr lang="en-US" altLang="zh-CN" sz="2800" dirty="0"/>
              <a:t> ¬ P</a:t>
            </a:r>
            <a:r>
              <a:rPr lang="en-US" altLang="zh-CN" sz="2800" dirty="0">
                <a:cs typeface="Times New Roman" panose="02020603050405020304" pitchFamily="18" charset="0"/>
                <a:sym typeface="+mn-lt"/>
              </a:rPr>
              <a:t> </a:t>
            </a:r>
            <a:r>
              <a:rPr lang="zh-CN" altLang="en-US" sz="2800" dirty="0"/>
              <a:t>⇔</a:t>
            </a:r>
            <a:r>
              <a:rPr lang="en-US" altLang="zh-CN" sz="2800" dirty="0"/>
              <a:t>  </a:t>
            </a:r>
            <a:r>
              <a:rPr lang="en-US" altLang="zh-CN" sz="2800" i="1" dirty="0"/>
              <a:t>F</a:t>
            </a:r>
          </a:p>
          <a:p>
            <a:r>
              <a:rPr lang="en-US" altLang="zh-CN" sz="2800" i="1" dirty="0"/>
              <a:t>E</a:t>
            </a:r>
            <a:r>
              <a:rPr lang="en-US" altLang="zh-CN" sz="2800" i="1" baseline="-25000" dirty="0"/>
              <a:t>19  </a:t>
            </a:r>
            <a:r>
              <a:rPr lang="en-US" altLang="zh-CN" sz="2800" i="1" dirty="0"/>
              <a:t>		</a:t>
            </a:r>
            <a:r>
              <a:rPr lang="en-US" altLang="zh-CN" sz="2800" dirty="0"/>
              <a:t>P</a:t>
            </a:r>
            <a:r>
              <a:rPr lang="en-US" altLang="zh-CN" sz="2800" dirty="0">
                <a:cs typeface="Times New Roman" panose="02020603050405020304" pitchFamily="18" charset="0"/>
                <a:sym typeface="+mn-lt"/>
              </a:rPr>
              <a:t> ∨</a:t>
            </a:r>
            <a:r>
              <a:rPr lang="en-US" altLang="zh-CN" sz="2800" dirty="0"/>
              <a:t> ¬ P</a:t>
            </a:r>
            <a:r>
              <a:rPr lang="en-US" altLang="zh-CN" sz="2800" dirty="0">
                <a:cs typeface="Times New Roman" panose="02020603050405020304" pitchFamily="18" charset="0"/>
                <a:sym typeface="+mn-lt"/>
              </a:rPr>
              <a:t> </a:t>
            </a:r>
            <a:r>
              <a:rPr lang="zh-CN" altLang="en-US" sz="2800" dirty="0"/>
              <a:t>⇔</a:t>
            </a:r>
            <a:r>
              <a:rPr lang="en-US" altLang="zh-CN" sz="2800" dirty="0"/>
              <a:t>  </a:t>
            </a:r>
            <a:r>
              <a:rPr lang="en-US" altLang="zh-CN" sz="2800" i="1" dirty="0"/>
              <a:t>T</a:t>
            </a:r>
          </a:p>
          <a:p>
            <a:r>
              <a:rPr lang="en-US" altLang="zh-CN" sz="2800" i="1" dirty="0"/>
              <a:t>E</a:t>
            </a:r>
            <a:r>
              <a:rPr lang="en-US" altLang="zh-CN" sz="2800" i="1" baseline="-25000" dirty="0"/>
              <a:t>20  </a:t>
            </a:r>
            <a:r>
              <a:rPr lang="en-US" altLang="zh-CN" sz="2800" i="1" dirty="0"/>
              <a:t>		</a:t>
            </a:r>
            <a:r>
              <a:rPr lang="en-US" altLang="zh-CN" sz="2800" dirty="0"/>
              <a:t>P </a:t>
            </a:r>
            <a:r>
              <a:rPr lang="en-US" altLang="zh-CN" sz="2800" dirty="0">
                <a:cs typeface="Times New Roman" panose="02020603050405020304" pitchFamily="18" charset="0"/>
                <a:sym typeface="+mn-lt"/>
              </a:rPr>
              <a:t>∧</a:t>
            </a:r>
            <a:r>
              <a:rPr lang="en-US" altLang="zh-CN" sz="2800" dirty="0"/>
              <a:t> </a:t>
            </a:r>
            <a:r>
              <a:rPr lang="en-US" altLang="zh-CN" sz="2800" i="1" dirty="0"/>
              <a:t>T</a:t>
            </a:r>
            <a:r>
              <a:rPr lang="en-US" altLang="zh-CN" sz="2800" dirty="0">
                <a:cs typeface="Times New Roman" panose="02020603050405020304" pitchFamily="18" charset="0"/>
                <a:sym typeface="+mn-lt"/>
              </a:rPr>
              <a:t> </a:t>
            </a:r>
            <a:r>
              <a:rPr lang="zh-CN" altLang="en-US" sz="2800" dirty="0"/>
              <a:t>⇔</a:t>
            </a:r>
            <a:r>
              <a:rPr lang="en-US" altLang="zh-CN" sz="2800" dirty="0"/>
              <a:t>  P</a:t>
            </a:r>
          </a:p>
          <a:p>
            <a:r>
              <a:rPr lang="en-US" altLang="zh-CN" sz="2800" i="1" dirty="0"/>
              <a:t>E</a:t>
            </a:r>
            <a:r>
              <a:rPr lang="en-US" altLang="zh-CN" sz="2800" i="1" baseline="-25000" dirty="0"/>
              <a:t>23  </a:t>
            </a:r>
            <a:r>
              <a:rPr lang="en-US" altLang="zh-CN" sz="2800" i="1" dirty="0"/>
              <a:t>		</a:t>
            </a:r>
            <a:r>
              <a:rPr lang="en-US" altLang="zh-CN" sz="2800" dirty="0"/>
              <a:t>P</a:t>
            </a:r>
            <a:r>
              <a:rPr lang="en-US" altLang="zh-CN" sz="2800" dirty="0">
                <a:cs typeface="Times New Roman" panose="02020603050405020304" pitchFamily="18" charset="0"/>
                <a:sym typeface="+mn-lt"/>
              </a:rPr>
              <a:t> ∨</a:t>
            </a:r>
            <a:r>
              <a:rPr lang="en-US" altLang="zh-CN" sz="2800" dirty="0"/>
              <a:t> </a:t>
            </a:r>
            <a:r>
              <a:rPr lang="en-US" altLang="zh-CN" sz="2800" i="1" dirty="0"/>
              <a:t>F</a:t>
            </a:r>
            <a:r>
              <a:rPr lang="en-US" altLang="zh-CN" sz="2800" dirty="0">
                <a:cs typeface="Times New Roman" panose="02020603050405020304" pitchFamily="18" charset="0"/>
                <a:sym typeface="+mn-lt"/>
              </a:rPr>
              <a:t> </a:t>
            </a:r>
            <a:r>
              <a:rPr lang="zh-CN" altLang="en-US" sz="2800" dirty="0"/>
              <a:t>⇔</a:t>
            </a:r>
            <a:r>
              <a:rPr lang="en-US" altLang="zh-CN" sz="2800" dirty="0"/>
              <a:t>  P</a:t>
            </a:r>
          </a:p>
        </p:txBody>
      </p:sp>
      <p:sp>
        <p:nvSpPr>
          <p:cNvPr id="17" name="右大括号 16">
            <a:extLst>
              <a:ext uri="{FF2B5EF4-FFF2-40B4-BE49-F238E27FC236}">
                <a16:creationId xmlns:a16="http://schemas.microsoft.com/office/drawing/2014/main" id="{6079E716-67D6-4D80-974C-00DEB8D3240B}"/>
              </a:ext>
            </a:extLst>
          </p:cNvPr>
          <p:cNvSpPr/>
          <p:nvPr/>
        </p:nvSpPr>
        <p:spPr>
          <a:xfrm>
            <a:off x="7863664" y="1885557"/>
            <a:ext cx="302874" cy="712600"/>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文本框 5">
            <a:extLst>
              <a:ext uri="{FF2B5EF4-FFF2-40B4-BE49-F238E27FC236}">
                <a16:creationId xmlns:a16="http://schemas.microsoft.com/office/drawing/2014/main" id="{72ED8976-7068-4CF2-8AB9-035A0C207000}"/>
              </a:ext>
            </a:extLst>
          </p:cNvPr>
          <p:cNvSpPr txBox="1">
            <a:spLocks noChangeArrowheads="1"/>
          </p:cNvSpPr>
          <p:nvPr/>
        </p:nvSpPr>
        <p:spPr bwMode="auto">
          <a:xfrm>
            <a:off x="8618785" y="1295176"/>
            <a:ext cx="317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rPr>
              <a:t>Double negation law</a:t>
            </a:r>
            <a:endParaRPr kumimoji="0" lang="zh-CN" altLang="en-US" sz="2400" b="0" dirty="0">
              <a:latin typeface="+mn-lt"/>
            </a:endParaRPr>
          </a:p>
        </p:txBody>
      </p:sp>
      <p:sp>
        <p:nvSpPr>
          <p:cNvPr id="21" name="文本框 8">
            <a:extLst>
              <a:ext uri="{FF2B5EF4-FFF2-40B4-BE49-F238E27FC236}">
                <a16:creationId xmlns:a16="http://schemas.microsoft.com/office/drawing/2014/main" id="{33BF8DEA-0F88-46DE-BE15-047351492769}"/>
              </a:ext>
            </a:extLst>
          </p:cNvPr>
          <p:cNvSpPr txBox="1">
            <a:spLocks noChangeArrowheads="1"/>
          </p:cNvSpPr>
          <p:nvPr/>
        </p:nvSpPr>
        <p:spPr bwMode="auto">
          <a:xfrm>
            <a:off x="8618785" y="1823895"/>
            <a:ext cx="3175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rPr>
              <a:t>De Morgan’s laws</a:t>
            </a:r>
          </a:p>
          <a:p>
            <a:pPr>
              <a:spcBef>
                <a:spcPct val="0"/>
              </a:spcBef>
              <a:buSzTx/>
              <a:buFontTx/>
              <a:buNone/>
            </a:pPr>
            <a:r>
              <a:rPr kumimoji="0" lang="en-US" altLang="zh-CN" sz="2400" b="0" dirty="0">
                <a:latin typeface="+mn-lt"/>
              </a:rPr>
              <a:t>(</a:t>
            </a:r>
            <a:r>
              <a:rPr kumimoji="0" lang="zh-CN" altLang="en-US" sz="2400" b="0" dirty="0">
                <a:latin typeface="+mn-lt"/>
              </a:rPr>
              <a:t>德</a:t>
            </a:r>
            <a:r>
              <a:rPr kumimoji="0" lang="en-US" altLang="zh-CN" sz="2400" b="0" dirty="0">
                <a:latin typeface="+mn-lt"/>
              </a:rPr>
              <a:t>·</a:t>
            </a:r>
            <a:r>
              <a:rPr kumimoji="0" lang="zh-CN" altLang="en-US" sz="2400" b="0" dirty="0">
                <a:latin typeface="+mn-lt"/>
              </a:rPr>
              <a:t>摩根定律</a:t>
            </a:r>
            <a:r>
              <a:rPr kumimoji="0" lang="en-US" altLang="zh-CN" sz="2400" b="0" dirty="0">
                <a:latin typeface="+mn-lt"/>
              </a:rPr>
              <a:t>)</a:t>
            </a:r>
            <a:endParaRPr kumimoji="0" lang="zh-CN" altLang="en-US" sz="2400" b="0" dirty="0">
              <a:latin typeface="+mn-lt"/>
            </a:endParaRPr>
          </a:p>
        </p:txBody>
      </p:sp>
      <p:sp>
        <p:nvSpPr>
          <p:cNvPr id="22" name="文本框 10">
            <a:extLst>
              <a:ext uri="{FF2B5EF4-FFF2-40B4-BE49-F238E27FC236}">
                <a16:creationId xmlns:a16="http://schemas.microsoft.com/office/drawing/2014/main" id="{73F4A12B-608B-4FC8-8473-C529BE5AA7DE}"/>
              </a:ext>
            </a:extLst>
          </p:cNvPr>
          <p:cNvSpPr txBox="1">
            <a:spLocks noChangeArrowheads="1"/>
          </p:cNvSpPr>
          <p:nvPr/>
        </p:nvSpPr>
        <p:spPr bwMode="auto">
          <a:xfrm>
            <a:off x="8587056" y="3198167"/>
            <a:ext cx="347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rPr>
              <a:t>Reverse law(</a:t>
            </a:r>
            <a:r>
              <a:rPr kumimoji="0" lang="zh-CN" altLang="en-US" sz="2400" b="0" dirty="0">
                <a:latin typeface="+mn-lt"/>
              </a:rPr>
              <a:t>逆反律</a:t>
            </a:r>
            <a:r>
              <a:rPr kumimoji="0" lang="en-US" altLang="zh-CN" sz="2400" b="0" dirty="0">
                <a:latin typeface="+mn-lt"/>
              </a:rPr>
              <a:t>)</a:t>
            </a:r>
            <a:endParaRPr kumimoji="0" lang="zh-CN" altLang="en-US" sz="2400" b="0" dirty="0">
              <a:latin typeface="+mn-lt"/>
            </a:endParaRPr>
          </a:p>
        </p:txBody>
      </p:sp>
      <p:sp>
        <p:nvSpPr>
          <p:cNvPr id="23" name="文本框 12">
            <a:extLst>
              <a:ext uri="{FF2B5EF4-FFF2-40B4-BE49-F238E27FC236}">
                <a16:creationId xmlns:a16="http://schemas.microsoft.com/office/drawing/2014/main" id="{E7C9EE72-5C15-4D55-95E9-275F7309E5C7}"/>
              </a:ext>
            </a:extLst>
          </p:cNvPr>
          <p:cNvSpPr txBox="1">
            <a:spLocks noChangeArrowheads="1"/>
          </p:cNvSpPr>
          <p:nvPr/>
        </p:nvSpPr>
        <p:spPr bwMode="auto">
          <a:xfrm>
            <a:off x="7218398" y="3993073"/>
            <a:ext cx="4627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rPr>
              <a:t>Idempotent laws(</a:t>
            </a:r>
            <a:r>
              <a:rPr kumimoji="0" lang="zh-CN" altLang="en-US" sz="2400" b="0" dirty="0">
                <a:latin typeface="+mn-lt"/>
              </a:rPr>
              <a:t>等幂律</a:t>
            </a:r>
            <a:r>
              <a:rPr kumimoji="0" lang="en-US" altLang="zh-CN" sz="2400" b="0" dirty="0">
                <a:latin typeface="+mn-lt"/>
              </a:rPr>
              <a:t>)</a:t>
            </a:r>
            <a:endParaRPr kumimoji="0" lang="zh-CN" altLang="en-US" sz="2400" b="0" dirty="0">
              <a:latin typeface="+mn-lt"/>
            </a:endParaRPr>
          </a:p>
        </p:txBody>
      </p:sp>
      <p:sp>
        <p:nvSpPr>
          <p:cNvPr id="24" name="文本框 14">
            <a:extLst>
              <a:ext uri="{FF2B5EF4-FFF2-40B4-BE49-F238E27FC236}">
                <a16:creationId xmlns:a16="http://schemas.microsoft.com/office/drawing/2014/main" id="{DC1F56A5-39C5-4970-B7B6-CEB72DF89C94}"/>
              </a:ext>
            </a:extLst>
          </p:cNvPr>
          <p:cNvSpPr txBox="1">
            <a:spLocks noChangeArrowheads="1"/>
          </p:cNvSpPr>
          <p:nvPr/>
        </p:nvSpPr>
        <p:spPr bwMode="auto">
          <a:xfrm>
            <a:off x="7193823" y="4843066"/>
            <a:ext cx="441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rPr>
              <a:t>Negation laws(</a:t>
            </a:r>
            <a:r>
              <a:rPr kumimoji="0" lang="zh-CN" altLang="en-US" sz="2400" b="0" dirty="0">
                <a:latin typeface="+mn-lt"/>
              </a:rPr>
              <a:t>否定律</a:t>
            </a:r>
            <a:r>
              <a:rPr kumimoji="0" lang="en-US" altLang="zh-CN" sz="2400" b="0" dirty="0">
                <a:latin typeface="+mn-lt"/>
              </a:rPr>
              <a:t>)</a:t>
            </a:r>
            <a:endParaRPr kumimoji="0" lang="zh-CN" altLang="en-US" sz="2400" b="0" dirty="0">
              <a:latin typeface="+mn-lt"/>
            </a:endParaRPr>
          </a:p>
        </p:txBody>
      </p:sp>
      <p:sp>
        <p:nvSpPr>
          <p:cNvPr id="25" name="文本框 16">
            <a:extLst>
              <a:ext uri="{FF2B5EF4-FFF2-40B4-BE49-F238E27FC236}">
                <a16:creationId xmlns:a16="http://schemas.microsoft.com/office/drawing/2014/main" id="{102CA612-50DD-4916-9CEC-C45CE8EA33C6}"/>
              </a:ext>
            </a:extLst>
          </p:cNvPr>
          <p:cNvSpPr txBox="1">
            <a:spLocks noChangeArrowheads="1"/>
          </p:cNvSpPr>
          <p:nvPr/>
        </p:nvSpPr>
        <p:spPr bwMode="auto">
          <a:xfrm>
            <a:off x="7166577" y="5676610"/>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rPr>
              <a:t>Identity laws(</a:t>
            </a:r>
            <a:r>
              <a:rPr kumimoji="0" lang="zh-CN" altLang="en-US" sz="2400" b="0" dirty="0">
                <a:latin typeface="+mn-lt"/>
              </a:rPr>
              <a:t>同一律</a:t>
            </a:r>
            <a:r>
              <a:rPr kumimoji="0" lang="en-US" altLang="zh-CN" sz="2400" b="0" dirty="0">
                <a:latin typeface="+mn-lt"/>
              </a:rPr>
              <a:t>)</a:t>
            </a:r>
            <a:endParaRPr kumimoji="0" lang="zh-CN" altLang="en-US" sz="2400" b="0" dirty="0">
              <a:latin typeface="+mn-lt"/>
            </a:endParaRPr>
          </a:p>
        </p:txBody>
      </p:sp>
      <p:sp>
        <p:nvSpPr>
          <p:cNvPr id="34" name="右大括号 33">
            <a:extLst>
              <a:ext uri="{FF2B5EF4-FFF2-40B4-BE49-F238E27FC236}">
                <a16:creationId xmlns:a16="http://schemas.microsoft.com/office/drawing/2014/main" id="{14DF9ACB-DAA1-4768-A2D7-60BDA5113075}"/>
              </a:ext>
            </a:extLst>
          </p:cNvPr>
          <p:cNvSpPr/>
          <p:nvPr/>
        </p:nvSpPr>
        <p:spPr>
          <a:xfrm>
            <a:off x="6540411" y="3979396"/>
            <a:ext cx="188312" cy="636747"/>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7" name="右大括号 36">
            <a:extLst>
              <a:ext uri="{FF2B5EF4-FFF2-40B4-BE49-F238E27FC236}">
                <a16:creationId xmlns:a16="http://schemas.microsoft.com/office/drawing/2014/main" id="{0C6A5242-686C-4EE6-9E09-67DE53D428EE}"/>
              </a:ext>
            </a:extLst>
          </p:cNvPr>
          <p:cNvSpPr/>
          <p:nvPr/>
        </p:nvSpPr>
        <p:spPr>
          <a:xfrm>
            <a:off x="6514696" y="4838638"/>
            <a:ext cx="188312" cy="636747"/>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8" name="右大括号 37">
            <a:extLst>
              <a:ext uri="{FF2B5EF4-FFF2-40B4-BE49-F238E27FC236}">
                <a16:creationId xmlns:a16="http://schemas.microsoft.com/office/drawing/2014/main" id="{5FDF0CB4-739C-476F-A400-4B549B131FCF}"/>
              </a:ext>
            </a:extLst>
          </p:cNvPr>
          <p:cNvSpPr/>
          <p:nvPr/>
        </p:nvSpPr>
        <p:spPr>
          <a:xfrm>
            <a:off x="6535590" y="5676610"/>
            <a:ext cx="188312" cy="636747"/>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96C53A4C-4E2B-4C28-AE0C-0F7EE05FF16B}"/>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基本等价关系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
        <p:nvSpPr>
          <p:cNvPr id="27" name="右大括号 26">
            <a:extLst>
              <a:ext uri="{FF2B5EF4-FFF2-40B4-BE49-F238E27FC236}">
                <a16:creationId xmlns:a16="http://schemas.microsoft.com/office/drawing/2014/main" id="{2908DE37-454B-4020-9AA2-D4FDB310BA38}"/>
              </a:ext>
            </a:extLst>
          </p:cNvPr>
          <p:cNvSpPr/>
          <p:nvPr/>
        </p:nvSpPr>
        <p:spPr>
          <a:xfrm>
            <a:off x="7863664" y="3145681"/>
            <a:ext cx="188312" cy="636747"/>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22440316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764721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Basic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6" name="文本框 15">
            <a:extLst>
              <a:ext uri="{FF2B5EF4-FFF2-40B4-BE49-F238E27FC236}">
                <a16:creationId xmlns:a16="http://schemas.microsoft.com/office/drawing/2014/main" id="{687AA9FF-F8CD-4EDC-9E62-D2F044F8B4E1}"/>
              </a:ext>
            </a:extLst>
          </p:cNvPr>
          <p:cNvSpPr txBox="1"/>
          <p:nvPr/>
        </p:nvSpPr>
        <p:spPr>
          <a:xfrm>
            <a:off x="2232516" y="909449"/>
            <a:ext cx="9658552" cy="6340197"/>
          </a:xfrm>
          <a:prstGeom prst="rect">
            <a:avLst/>
          </a:prstGeom>
          <a:noFill/>
        </p:spPr>
        <p:txBody>
          <a:bodyPr wrap="square">
            <a:spAutoFit/>
          </a:bodyPr>
          <a:lstStyle/>
          <a:p>
            <a:pPr>
              <a:lnSpc>
                <a:spcPct val="150000"/>
              </a:lnSpc>
            </a:pPr>
            <a:r>
              <a:rPr lang="en-US" altLang="zh-CN" sz="2800" i="1" dirty="0"/>
              <a:t>E</a:t>
            </a:r>
            <a:r>
              <a:rPr lang="en-US" altLang="zh-CN" sz="2800" i="1" baseline="-25000" dirty="0"/>
              <a:t>21  </a:t>
            </a:r>
            <a:r>
              <a:rPr lang="en-US" altLang="zh-CN" sz="2800" i="1" dirty="0"/>
              <a:t>		</a:t>
            </a:r>
            <a:r>
              <a:rPr lang="en-US" altLang="zh-CN" sz="2800" dirty="0"/>
              <a:t>P </a:t>
            </a:r>
            <a:r>
              <a:rPr lang="en-US" altLang="zh-CN" sz="2800" dirty="0">
                <a:cs typeface="Times New Roman" panose="02020603050405020304" pitchFamily="18" charset="0"/>
                <a:sym typeface="+mn-lt"/>
              </a:rPr>
              <a:t>∧</a:t>
            </a:r>
            <a:r>
              <a:rPr lang="en-US" altLang="zh-CN" sz="2800" dirty="0"/>
              <a:t> </a:t>
            </a:r>
            <a:r>
              <a:rPr lang="en-US" altLang="zh-CN" sz="2800" i="1" dirty="0"/>
              <a:t>F </a:t>
            </a:r>
            <a:r>
              <a:rPr lang="zh-CN" altLang="en-US" sz="2800" dirty="0"/>
              <a:t>⇔ </a:t>
            </a:r>
            <a:r>
              <a:rPr lang="en-US" altLang="zh-CN" sz="2800" dirty="0"/>
              <a:t> </a:t>
            </a:r>
            <a:r>
              <a:rPr lang="en-US" altLang="zh-CN" sz="2800" i="1" dirty="0">
                <a:cs typeface="Times New Roman" panose="02020603050405020304" pitchFamily="18" charset="0"/>
                <a:sym typeface="+mn-lt"/>
              </a:rPr>
              <a:t>F</a:t>
            </a:r>
            <a:r>
              <a:rPr lang="en-US" altLang="zh-CN" sz="2800" dirty="0">
                <a:cs typeface="Times New Roman" panose="02020603050405020304" pitchFamily="18" charset="0"/>
                <a:sym typeface="+mn-lt"/>
              </a:rPr>
              <a:t> </a:t>
            </a:r>
          </a:p>
          <a:p>
            <a:pPr>
              <a:lnSpc>
                <a:spcPct val="150000"/>
              </a:lnSpc>
            </a:pPr>
            <a:r>
              <a:rPr lang="en-US" altLang="zh-CN" sz="2800" i="1" dirty="0"/>
              <a:t>E</a:t>
            </a:r>
            <a:r>
              <a:rPr lang="en-US" altLang="zh-CN" sz="2800" i="1" baseline="-25000" dirty="0"/>
              <a:t>22  </a:t>
            </a:r>
            <a:r>
              <a:rPr lang="en-US" altLang="zh-CN" sz="2800" i="1" dirty="0"/>
              <a:t>		</a:t>
            </a:r>
            <a:r>
              <a:rPr lang="en-US" altLang="zh-CN" sz="2800" dirty="0"/>
              <a:t>P</a:t>
            </a:r>
            <a:r>
              <a:rPr lang="en-US" altLang="zh-CN" sz="2800" dirty="0">
                <a:cs typeface="Times New Roman" panose="02020603050405020304" pitchFamily="18" charset="0"/>
                <a:sym typeface="+mn-lt"/>
              </a:rPr>
              <a:t> ∨</a:t>
            </a:r>
            <a:r>
              <a:rPr lang="en-US" altLang="zh-CN" sz="2800" dirty="0"/>
              <a:t> </a:t>
            </a:r>
            <a:r>
              <a:rPr lang="en-US" altLang="zh-CN" sz="2800" i="1" dirty="0"/>
              <a:t>T </a:t>
            </a:r>
            <a:r>
              <a:rPr lang="zh-CN" altLang="en-US" sz="2800" dirty="0"/>
              <a:t>⇔</a:t>
            </a:r>
            <a:r>
              <a:rPr lang="en-US" altLang="zh-CN" sz="2800" dirty="0"/>
              <a:t> </a:t>
            </a:r>
            <a:r>
              <a:rPr lang="en-US" altLang="zh-CN" sz="2800" i="1" dirty="0"/>
              <a:t>T</a:t>
            </a:r>
          </a:p>
          <a:p>
            <a:pPr>
              <a:lnSpc>
                <a:spcPct val="150000"/>
              </a:lnSpc>
            </a:pPr>
            <a:r>
              <a:rPr lang="en-US" altLang="zh-CN" sz="2800" i="1" dirty="0"/>
              <a:t>E</a:t>
            </a:r>
            <a:r>
              <a:rPr lang="en-US" altLang="zh-CN" sz="2800" i="1" baseline="-25000" dirty="0"/>
              <a:t>24  </a:t>
            </a:r>
            <a:r>
              <a:rPr lang="en-US" altLang="zh-CN" sz="2800" i="1" dirty="0"/>
              <a:t>		</a:t>
            </a:r>
            <a:r>
              <a:rPr lang="en-US" altLang="zh-CN" sz="2800" dirty="0"/>
              <a:t>P </a:t>
            </a:r>
            <a:r>
              <a:rPr lang="en-US" altLang="zh-CN" sz="2800" dirty="0">
                <a:cs typeface="Times New Roman" panose="02020603050405020304" pitchFamily="18" charset="0"/>
                <a:sym typeface="+mn-lt"/>
              </a:rPr>
              <a:t>↔ </a:t>
            </a:r>
            <a:r>
              <a:rPr lang="en-US" altLang="zh-CN" sz="2800" i="1" dirty="0">
                <a:cs typeface="Times New Roman" panose="02020603050405020304" pitchFamily="18" charset="0"/>
                <a:sym typeface="+mn-lt"/>
              </a:rPr>
              <a:t>T</a:t>
            </a:r>
            <a:r>
              <a:rPr lang="en-US" altLang="zh-CN" sz="2800" dirty="0">
                <a:cs typeface="Times New Roman" panose="02020603050405020304" pitchFamily="18" charset="0"/>
                <a:sym typeface="+mn-lt"/>
              </a:rPr>
              <a:t> </a:t>
            </a:r>
            <a:r>
              <a:rPr lang="zh-CN" altLang="en-US" sz="2800" dirty="0"/>
              <a:t>⇔</a:t>
            </a:r>
            <a:r>
              <a:rPr lang="en-US" altLang="zh-CN" sz="2800" dirty="0"/>
              <a:t>  P</a:t>
            </a:r>
            <a:endParaRPr lang="en-US" altLang="zh-CN" sz="2800" dirty="0">
              <a:solidFill>
                <a:schemeClr val="accent2"/>
              </a:solidFill>
            </a:endParaRPr>
          </a:p>
          <a:p>
            <a:pPr>
              <a:lnSpc>
                <a:spcPct val="150000"/>
              </a:lnSpc>
            </a:pPr>
            <a:r>
              <a:rPr lang="en-US" altLang="zh-CN" sz="2800" i="1" dirty="0"/>
              <a:t>E</a:t>
            </a:r>
            <a:r>
              <a:rPr lang="en-US" altLang="zh-CN" sz="2800" i="1" baseline="-25000" dirty="0"/>
              <a:t>25</a:t>
            </a:r>
            <a:r>
              <a:rPr lang="en-US" altLang="zh-CN" sz="2800" i="1" dirty="0"/>
              <a:t>		</a:t>
            </a:r>
            <a:r>
              <a:rPr lang="en-US" altLang="zh-CN" sz="2800" dirty="0"/>
              <a:t>P </a:t>
            </a:r>
            <a:r>
              <a:rPr lang="en-US" altLang="zh-CN" sz="2800" dirty="0">
                <a:cs typeface="Times New Roman" panose="02020603050405020304" pitchFamily="18" charset="0"/>
                <a:sym typeface="+mn-lt"/>
              </a:rPr>
              <a:t>↔ </a:t>
            </a:r>
            <a:r>
              <a:rPr lang="en-US" altLang="zh-CN" sz="2800" i="1" dirty="0">
                <a:cs typeface="Times New Roman" panose="02020603050405020304" pitchFamily="18" charset="0"/>
                <a:sym typeface="+mn-lt"/>
              </a:rPr>
              <a:t>F</a:t>
            </a:r>
            <a:r>
              <a:rPr lang="en-US" altLang="zh-CN" sz="2800" dirty="0">
                <a:cs typeface="Times New Roman" panose="02020603050405020304" pitchFamily="18" charset="0"/>
                <a:sym typeface="+mn-lt"/>
              </a:rPr>
              <a:t> </a:t>
            </a:r>
            <a:r>
              <a:rPr lang="zh-CN" altLang="en-US" sz="2800" dirty="0"/>
              <a:t>⇔</a:t>
            </a:r>
            <a:r>
              <a:rPr lang="en-US" altLang="zh-CN" sz="2800" dirty="0"/>
              <a:t> ¬P</a:t>
            </a:r>
          </a:p>
          <a:p>
            <a:pPr>
              <a:lnSpc>
                <a:spcPct val="150000"/>
              </a:lnSpc>
            </a:pPr>
            <a:r>
              <a:rPr lang="en-US" altLang="zh-CN" sz="2800" i="1" dirty="0"/>
              <a:t>E</a:t>
            </a:r>
            <a:r>
              <a:rPr lang="en-US" altLang="zh-CN" sz="2800" i="1" baseline="-25000" dirty="0"/>
              <a:t>26  </a:t>
            </a:r>
            <a:r>
              <a:rPr lang="en-US" altLang="zh-CN" sz="2800" i="1" dirty="0"/>
              <a:t>		</a:t>
            </a:r>
            <a:r>
              <a:rPr lang="en-US" altLang="zh-CN" sz="2800" dirty="0"/>
              <a:t>P </a:t>
            </a:r>
            <a:r>
              <a:rPr lang="en-US" altLang="zh-CN" sz="2800" dirty="0">
                <a:cs typeface="Times New Roman" panose="02020603050405020304" pitchFamily="18" charset="0"/>
                <a:sym typeface="+mn-lt"/>
              </a:rPr>
              <a:t>↔ Q </a:t>
            </a:r>
            <a:r>
              <a:rPr lang="zh-CN" altLang="en-US" sz="2800" dirty="0"/>
              <a:t>⇔ </a:t>
            </a:r>
            <a:r>
              <a:rPr lang="en-US" altLang="zh-CN" sz="2800" dirty="0"/>
              <a:t>(P→Q)</a:t>
            </a:r>
            <a:r>
              <a:rPr lang="en-US" altLang="zh-CN" sz="2800" dirty="0">
                <a:cs typeface="Times New Roman" panose="02020603050405020304" pitchFamily="18" charset="0"/>
                <a:sym typeface="+mn-lt"/>
              </a:rPr>
              <a:t>∧(</a:t>
            </a:r>
            <a:r>
              <a:rPr lang="en-US" altLang="zh-CN" sz="2800" dirty="0"/>
              <a:t>Q→P)</a:t>
            </a:r>
            <a:r>
              <a:rPr lang="zh-CN" altLang="en-US" sz="2800" dirty="0"/>
              <a:t>⇔</a:t>
            </a:r>
            <a:r>
              <a:rPr lang="en-US" altLang="zh-CN" sz="2800" dirty="0"/>
              <a:t>(P</a:t>
            </a:r>
            <a:r>
              <a:rPr lang="en-US" altLang="zh-CN" sz="2800" dirty="0">
                <a:cs typeface="Times New Roman" panose="02020603050405020304" pitchFamily="18" charset="0"/>
                <a:sym typeface="+mn-lt"/>
              </a:rPr>
              <a:t>∧</a:t>
            </a:r>
            <a:r>
              <a:rPr lang="en-US" altLang="zh-CN" sz="2800" dirty="0"/>
              <a:t>Q)</a:t>
            </a:r>
            <a:r>
              <a:rPr lang="en-US" altLang="zh-CN" sz="2800" dirty="0">
                <a:cs typeface="Times New Roman" panose="02020603050405020304" pitchFamily="18" charset="0"/>
                <a:sym typeface="+mn-lt"/>
              </a:rPr>
              <a:t>∨(</a:t>
            </a:r>
            <a:r>
              <a:rPr lang="en-US" altLang="zh-CN" sz="2800" dirty="0"/>
              <a:t>¬P</a:t>
            </a:r>
            <a:r>
              <a:rPr lang="en-US" altLang="zh-CN" sz="2800" dirty="0">
                <a:cs typeface="Times New Roman" panose="02020603050405020304" pitchFamily="18" charset="0"/>
                <a:sym typeface="+mn-lt"/>
              </a:rPr>
              <a:t>∧</a:t>
            </a:r>
            <a:r>
              <a:rPr lang="en-US" altLang="zh-CN" sz="2800" dirty="0"/>
              <a:t>¬Q</a:t>
            </a:r>
            <a:r>
              <a:rPr lang="en-US" altLang="zh-CN" sz="2800" dirty="0">
                <a:cs typeface="Times New Roman" panose="02020603050405020304" pitchFamily="18" charset="0"/>
                <a:sym typeface="+mn-lt"/>
              </a:rPr>
              <a:t>)</a:t>
            </a:r>
            <a:r>
              <a:rPr lang="en-US" altLang="zh-CN" sz="2800" dirty="0"/>
              <a:t> </a:t>
            </a:r>
          </a:p>
          <a:p>
            <a:pPr>
              <a:lnSpc>
                <a:spcPct val="150000"/>
              </a:lnSpc>
            </a:pPr>
            <a:r>
              <a:rPr lang="en-US" altLang="zh-CN" sz="2800" i="1" dirty="0"/>
              <a:t>E</a:t>
            </a:r>
            <a:r>
              <a:rPr lang="en-US" altLang="zh-CN" sz="2800" i="1" baseline="-25000" dirty="0"/>
              <a:t>27  </a:t>
            </a:r>
            <a:r>
              <a:rPr lang="en-US" altLang="zh-CN" sz="2800" i="1" dirty="0"/>
              <a:t>		</a:t>
            </a:r>
            <a:r>
              <a:rPr lang="en-US" altLang="zh-CN" sz="2800" dirty="0"/>
              <a:t>P → Q </a:t>
            </a:r>
            <a:r>
              <a:rPr lang="zh-CN" altLang="en-US" sz="2800" dirty="0"/>
              <a:t>⇔ </a:t>
            </a:r>
            <a:r>
              <a:rPr lang="en-US" altLang="zh-CN" sz="2800" dirty="0"/>
              <a:t>¬ P</a:t>
            </a:r>
            <a:r>
              <a:rPr lang="en-US" altLang="zh-CN" sz="2800" dirty="0">
                <a:cs typeface="Times New Roman" panose="02020603050405020304" pitchFamily="18" charset="0"/>
                <a:sym typeface="+mn-lt"/>
              </a:rPr>
              <a:t> ∨</a:t>
            </a:r>
            <a:r>
              <a:rPr lang="en-US" altLang="zh-CN" sz="2800" dirty="0"/>
              <a:t> </a:t>
            </a:r>
            <a:r>
              <a:rPr lang="en-US" altLang="zh-CN" sz="2800" dirty="0">
                <a:cs typeface="Times New Roman" panose="02020603050405020304" pitchFamily="18" charset="0"/>
                <a:sym typeface="+mn-lt"/>
              </a:rPr>
              <a:t>Q</a:t>
            </a:r>
            <a:endParaRPr lang="en-US" altLang="zh-CN" sz="2800" dirty="0"/>
          </a:p>
          <a:p>
            <a:pPr>
              <a:lnSpc>
                <a:spcPct val="150000"/>
              </a:lnSpc>
            </a:pPr>
            <a:r>
              <a:rPr lang="en-US" altLang="zh-CN" sz="2800" i="1" dirty="0"/>
              <a:t>E</a:t>
            </a:r>
            <a:r>
              <a:rPr lang="en-US" altLang="zh-CN" sz="2800" i="1" baseline="-25000" dirty="0"/>
              <a:t>28  </a:t>
            </a:r>
            <a:r>
              <a:rPr lang="en-US" altLang="zh-CN" sz="2800" i="1" dirty="0"/>
              <a:t>		</a:t>
            </a:r>
            <a:r>
              <a:rPr lang="en-US" altLang="zh-CN" sz="2800" dirty="0"/>
              <a:t>(P </a:t>
            </a:r>
            <a:r>
              <a:rPr lang="en-US" altLang="zh-CN" sz="2800" dirty="0">
                <a:cs typeface="Times New Roman" panose="02020603050405020304" pitchFamily="18" charset="0"/>
                <a:sym typeface="+mn-lt"/>
              </a:rPr>
              <a:t>∧</a:t>
            </a:r>
            <a:r>
              <a:rPr lang="en-US" altLang="zh-CN" sz="2800" dirty="0"/>
              <a:t> Q)→R</a:t>
            </a:r>
            <a:r>
              <a:rPr lang="en-US" altLang="zh-CN" sz="2800" dirty="0">
                <a:cs typeface="Times New Roman" panose="02020603050405020304" pitchFamily="18" charset="0"/>
                <a:sym typeface="+mn-lt"/>
              </a:rPr>
              <a:t> </a:t>
            </a:r>
            <a:r>
              <a:rPr lang="zh-CN" altLang="en-US" sz="2800" dirty="0"/>
              <a:t>⇔</a:t>
            </a:r>
            <a:r>
              <a:rPr lang="en-US" altLang="zh-CN" sz="2800" dirty="0"/>
              <a:t> (P→(Q→R))</a:t>
            </a:r>
          </a:p>
          <a:p>
            <a:pPr>
              <a:lnSpc>
                <a:spcPct val="150000"/>
              </a:lnSpc>
            </a:pPr>
            <a:r>
              <a:rPr lang="en-US" altLang="zh-CN" sz="2800" i="1" dirty="0"/>
              <a:t>E</a:t>
            </a:r>
            <a:r>
              <a:rPr lang="en-US" altLang="zh-CN" sz="2800" i="1" baseline="-25000" dirty="0"/>
              <a:t>29 </a:t>
            </a:r>
            <a:r>
              <a:rPr lang="en-US" altLang="zh-CN" sz="2800" i="1" dirty="0"/>
              <a:t>		</a:t>
            </a:r>
            <a:r>
              <a:rPr lang="en-US" altLang="zh-CN" sz="2800" dirty="0"/>
              <a:t>P</a:t>
            </a:r>
            <a:r>
              <a:rPr lang="en-US" altLang="zh-CN" sz="2800" dirty="0">
                <a:cs typeface="Times New Roman" panose="02020603050405020304" pitchFamily="18" charset="0"/>
                <a:sym typeface="+mn-lt"/>
              </a:rPr>
              <a:t> ∧ (</a:t>
            </a:r>
            <a:r>
              <a:rPr lang="en-US" altLang="zh-CN" sz="2800" dirty="0"/>
              <a:t>P</a:t>
            </a:r>
            <a:r>
              <a:rPr lang="en-US" altLang="zh-CN" sz="2800" dirty="0">
                <a:cs typeface="Times New Roman" panose="02020603050405020304" pitchFamily="18" charset="0"/>
                <a:sym typeface="+mn-lt"/>
              </a:rPr>
              <a:t> ∨</a:t>
            </a:r>
            <a:r>
              <a:rPr lang="en-US" altLang="zh-CN" sz="2800" dirty="0"/>
              <a:t> </a:t>
            </a:r>
            <a:r>
              <a:rPr lang="en-US" altLang="zh-CN" sz="2800" dirty="0">
                <a:cs typeface="Times New Roman" panose="02020603050405020304" pitchFamily="18" charset="0"/>
                <a:sym typeface="+mn-lt"/>
              </a:rPr>
              <a:t>Q) </a:t>
            </a:r>
            <a:r>
              <a:rPr lang="zh-CN" altLang="en-US" sz="2800" dirty="0"/>
              <a:t>⇔</a:t>
            </a:r>
            <a:r>
              <a:rPr lang="en-US" altLang="zh-CN" sz="2800" dirty="0"/>
              <a:t>  P</a:t>
            </a:r>
          </a:p>
          <a:p>
            <a:pPr>
              <a:lnSpc>
                <a:spcPct val="150000"/>
              </a:lnSpc>
            </a:pPr>
            <a:r>
              <a:rPr lang="en-US" altLang="zh-CN" sz="2800" i="1" dirty="0"/>
              <a:t>E</a:t>
            </a:r>
            <a:r>
              <a:rPr lang="en-US" altLang="zh-CN" sz="2800" i="1" baseline="-25000" dirty="0"/>
              <a:t>30  </a:t>
            </a:r>
            <a:r>
              <a:rPr lang="en-US" altLang="zh-CN" sz="2800" i="1" dirty="0"/>
              <a:t>		</a:t>
            </a:r>
            <a:r>
              <a:rPr lang="en-US" altLang="zh-CN" sz="2800" dirty="0"/>
              <a:t>P</a:t>
            </a:r>
            <a:r>
              <a:rPr lang="en-US" altLang="zh-CN" sz="2800" dirty="0">
                <a:cs typeface="Times New Roman" panose="02020603050405020304" pitchFamily="18" charset="0"/>
                <a:sym typeface="+mn-lt"/>
              </a:rPr>
              <a:t> ∨ (</a:t>
            </a:r>
            <a:r>
              <a:rPr lang="en-US" altLang="zh-CN" sz="2800" dirty="0"/>
              <a:t>P</a:t>
            </a:r>
            <a:r>
              <a:rPr lang="en-US" altLang="zh-CN" sz="2800" dirty="0">
                <a:cs typeface="Times New Roman" panose="02020603050405020304" pitchFamily="18" charset="0"/>
                <a:sym typeface="+mn-lt"/>
              </a:rPr>
              <a:t> ∧</a:t>
            </a:r>
            <a:r>
              <a:rPr lang="en-US" altLang="zh-CN" sz="2800" dirty="0"/>
              <a:t> </a:t>
            </a:r>
            <a:r>
              <a:rPr lang="en-US" altLang="zh-CN" sz="2800" dirty="0">
                <a:cs typeface="Times New Roman" panose="02020603050405020304" pitchFamily="18" charset="0"/>
                <a:sym typeface="+mn-lt"/>
              </a:rPr>
              <a:t>Q) </a:t>
            </a:r>
            <a:r>
              <a:rPr lang="zh-CN" altLang="en-US" sz="2800" dirty="0"/>
              <a:t>⇔</a:t>
            </a:r>
            <a:r>
              <a:rPr lang="en-US" altLang="zh-CN" sz="2800" dirty="0"/>
              <a:t>  P</a:t>
            </a:r>
          </a:p>
          <a:p>
            <a:endParaRPr lang="en-US" altLang="zh-CN" sz="2800" dirty="0"/>
          </a:p>
        </p:txBody>
      </p:sp>
      <p:sp>
        <p:nvSpPr>
          <p:cNvPr id="37" name="右大括号 36">
            <a:extLst>
              <a:ext uri="{FF2B5EF4-FFF2-40B4-BE49-F238E27FC236}">
                <a16:creationId xmlns:a16="http://schemas.microsoft.com/office/drawing/2014/main" id="{0C6A5242-686C-4EE6-9E09-67DE53D428EE}"/>
              </a:ext>
            </a:extLst>
          </p:cNvPr>
          <p:cNvSpPr/>
          <p:nvPr/>
        </p:nvSpPr>
        <p:spPr>
          <a:xfrm>
            <a:off x="7636329" y="5698981"/>
            <a:ext cx="166136" cy="892319"/>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8" name="右大括号 37">
            <a:extLst>
              <a:ext uri="{FF2B5EF4-FFF2-40B4-BE49-F238E27FC236}">
                <a16:creationId xmlns:a16="http://schemas.microsoft.com/office/drawing/2014/main" id="{5FDF0CB4-739C-476F-A400-4B549B131FCF}"/>
              </a:ext>
            </a:extLst>
          </p:cNvPr>
          <p:cNvSpPr/>
          <p:nvPr/>
        </p:nvSpPr>
        <p:spPr>
          <a:xfrm>
            <a:off x="6613070" y="1224644"/>
            <a:ext cx="184093" cy="882474"/>
          </a:xfrm>
          <a:prstGeom prst="rightBrace">
            <a:avLst>
              <a:gd name="adj1" fmla="val 36904"/>
              <a:gd name="adj2" fmla="val 4173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7" name="文本框 5">
            <a:extLst>
              <a:ext uri="{FF2B5EF4-FFF2-40B4-BE49-F238E27FC236}">
                <a16:creationId xmlns:a16="http://schemas.microsoft.com/office/drawing/2014/main" id="{249352FF-B5A4-4396-A489-9ABB20574812}"/>
              </a:ext>
            </a:extLst>
          </p:cNvPr>
          <p:cNvSpPr txBox="1">
            <a:spLocks noChangeArrowheads="1"/>
          </p:cNvSpPr>
          <p:nvPr/>
        </p:nvSpPr>
        <p:spPr bwMode="auto">
          <a:xfrm>
            <a:off x="7178620" y="1348621"/>
            <a:ext cx="4103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ea typeface="+mn-ea"/>
              </a:rPr>
              <a:t>Domination laws(</a:t>
            </a:r>
            <a:r>
              <a:rPr kumimoji="0" lang="zh-CN" altLang="en-US" sz="2400" b="0" dirty="0">
                <a:latin typeface="+mn-lt"/>
                <a:ea typeface="+mn-ea"/>
              </a:rPr>
              <a:t>零律</a:t>
            </a:r>
            <a:r>
              <a:rPr kumimoji="0" lang="en-US" altLang="zh-CN" sz="2400" b="0" dirty="0">
                <a:latin typeface="+mn-lt"/>
                <a:ea typeface="+mn-ea"/>
              </a:rPr>
              <a:t>)</a:t>
            </a:r>
            <a:endParaRPr kumimoji="0" lang="zh-CN" altLang="en-US" sz="2400" b="0" dirty="0">
              <a:latin typeface="+mn-lt"/>
              <a:ea typeface="+mn-ea"/>
            </a:endParaRPr>
          </a:p>
        </p:txBody>
      </p:sp>
      <p:sp>
        <p:nvSpPr>
          <p:cNvPr id="28" name="文本框 8">
            <a:extLst>
              <a:ext uri="{FF2B5EF4-FFF2-40B4-BE49-F238E27FC236}">
                <a16:creationId xmlns:a16="http://schemas.microsoft.com/office/drawing/2014/main" id="{36BEB47F-F3AE-45E6-8776-A91E918628B5}"/>
              </a:ext>
            </a:extLst>
          </p:cNvPr>
          <p:cNvSpPr txBox="1">
            <a:spLocks noChangeArrowheads="1"/>
          </p:cNvSpPr>
          <p:nvPr/>
        </p:nvSpPr>
        <p:spPr bwMode="auto">
          <a:xfrm>
            <a:off x="8204294" y="4905107"/>
            <a:ext cx="317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ea typeface="+mn-ea"/>
              </a:rPr>
              <a:t>Output law(</a:t>
            </a:r>
            <a:r>
              <a:rPr kumimoji="0" lang="zh-CN" altLang="en-US" sz="2400" b="0" dirty="0">
                <a:latin typeface="+mn-lt"/>
                <a:ea typeface="+mn-ea"/>
              </a:rPr>
              <a:t>输出律</a:t>
            </a:r>
            <a:r>
              <a:rPr kumimoji="0" lang="en-US" altLang="zh-CN" sz="2400" b="0" dirty="0">
                <a:latin typeface="+mn-lt"/>
                <a:ea typeface="+mn-ea"/>
              </a:rPr>
              <a:t>)</a:t>
            </a:r>
            <a:endParaRPr kumimoji="0" lang="zh-CN" altLang="en-US" sz="2400" b="0" dirty="0">
              <a:latin typeface="+mn-lt"/>
              <a:ea typeface="+mn-ea"/>
            </a:endParaRPr>
          </a:p>
        </p:txBody>
      </p:sp>
      <p:sp>
        <p:nvSpPr>
          <p:cNvPr id="29" name="文本框 10">
            <a:extLst>
              <a:ext uri="{FF2B5EF4-FFF2-40B4-BE49-F238E27FC236}">
                <a16:creationId xmlns:a16="http://schemas.microsoft.com/office/drawing/2014/main" id="{FF93F19B-DA0B-408F-BF8F-406010F2F7CE}"/>
              </a:ext>
            </a:extLst>
          </p:cNvPr>
          <p:cNvSpPr txBox="1">
            <a:spLocks noChangeArrowheads="1"/>
          </p:cNvSpPr>
          <p:nvPr/>
        </p:nvSpPr>
        <p:spPr bwMode="auto">
          <a:xfrm>
            <a:off x="8204294" y="5846544"/>
            <a:ext cx="4492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400" b="0" dirty="0">
                <a:latin typeface="+mn-lt"/>
                <a:ea typeface="+mn-ea"/>
              </a:rPr>
              <a:t>Absorption law(</a:t>
            </a:r>
            <a:r>
              <a:rPr kumimoji="0" lang="zh-CN" altLang="en-US" sz="2400" b="0" dirty="0">
                <a:latin typeface="+mn-lt"/>
                <a:ea typeface="+mn-ea"/>
              </a:rPr>
              <a:t>吸收律</a:t>
            </a:r>
            <a:r>
              <a:rPr kumimoji="0" lang="en-US" altLang="zh-CN" sz="2400" b="0" dirty="0">
                <a:latin typeface="+mn-lt"/>
                <a:ea typeface="+mn-ea"/>
              </a:rPr>
              <a:t>)</a:t>
            </a:r>
            <a:endParaRPr kumimoji="0" lang="zh-CN" altLang="en-US" sz="2400" b="0" dirty="0">
              <a:latin typeface="+mn-lt"/>
              <a:ea typeface="+mn-ea"/>
            </a:endParaRPr>
          </a:p>
        </p:txBody>
      </p:sp>
      <p:sp>
        <p:nvSpPr>
          <p:cNvPr id="30" name="矩形 29">
            <a:extLst>
              <a:ext uri="{FF2B5EF4-FFF2-40B4-BE49-F238E27FC236}">
                <a16:creationId xmlns:a16="http://schemas.microsoft.com/office/drawing/2014/main" id="{E6DC087B-6307-453C-A25D-3A53675F82AD}"/>
              </a:ext>
            </a:extLst>
          </p:cNvPr>
          <p:cNvSpPr>
            <a:spLocks noChangeArrowheads="1"/>
          </p:cNvSpPr>
          <p:nvPr/>
        </p:nvSpPr>
        <p:spPr bwMode="auto">
          <a:xfrm>
            <a:off x="2286944" y="4307720"/>
            <a:ext cx="4564648" cy="490424"/>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b="0"/>
          </a:p>
        </p:txBody>
      </p:sp>
      <p:sp>
        <p:nvSpPr>
          <p:cNvPr id="31" name="矩形 30">
            <a:extLst>
              <a:ext uri="{FF2B5EF4-FFF2-40B4-BE49-F238E27FC236}">
                <a16:creationId xmlns:a16="http://schemas.microsoft.com/office/drawing/2014/main" id="{B22F3105-4283-4ADD-826D-513522377297}"/>
              </a:ext>
            </a:extLst>
          </p:cNvPr>
          <p:cNvSpPr>
            <a:spLocks noChangeArrowheads="1"/>
          </p:cNvSpPr>
          <p:nvPr/>
        </p:nvSpPr>
        <p:spPr bwMode="auto">
          <a:xfrm>
            <a:off x="2269666" y="3634250"/>
            <a:ext cx="8991600" cy="488803"/>
          </a:xfrm>
          <a:prstGeom prst="rect">
            <a:avLst/>
          </a:prstGeom>
          <a:noFill/>
          <a:ln w="2857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b="0"/>
          </a:p>
        </p:txBody>
      </p:sp>
      <p:sp>
        <p:nvSpPr>
          <p:cNvPr id="18" name="矩形 17">
            <a:extLst>
              <a:ext uri="{FF2B5EF4-FFF2-40B4-BE49-F238E27FC236}">
                <a16:creationId xmlns:a16="http://schemas.microsoft.com/office/drawing/2014/main" id="{1C3F4044-5427-4286-9F7F-799E36392F83}"/>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基本等价关系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1092426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810441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28" name="内容占位符 3">
            <a:extLst>
              <a:ext uri="{FF2B5EF4-FFF2-40B4-BE49-F238E27FC236}">
                <a16:creationId xmlns:a16="http://schemas.microsoft.com/office/drawing/2014/main" id="{D9C02909-82FF-423A-BD6E-628107048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110809" y="1004677"/>
            <a:ext cx="4140200" cy="5715000"/>
          </a:xfrm>
          <a:prstGeom prst="rect">
            <a:avLst/>
          </a:prstGeom>
        </p:spPr>
      </p:pic>
      <p:sp>
        <p:nvSpPr>
          <p:cNvPr id="12" name="矩形 11">
            <a:extLst>
              <a:ext uri="{FF2B5EF4-FFF2-40B4-BE49-F238E27FC236}">
                <a16:creationId xmlns:a16="http://schemas.microsoft.com/office/drawing/2014/main" id="{5374DCCE-E502-47F3-9CC8-9E7DB7D5DD1E}"/>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基本等价关系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2145993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0471024B-CCE1-47D2-8060-02BADE1F3686}"/>
              </a:ext>
            </a:extLst>
          </p:cNvPr>
          <p:cNvSpPr/>
          <p:nvPr/>
        </p:nvSpPr>
        <p:spPr>
          <a:xfrm>
            <a:off x="2155373" y="1643430"/>
            <a:ext cx="9639300" cy="4630369"/>
          </a:xfrm>
          <a:prstGeom prst="roundRect">
            <a:avLst>
              <a:gd name="adj" fmla="val 2561"/>
            </a:avLst>
          </a:prstGeom>
          <a:solidFill>
            <a:srgbClr val="F7F5B4">
              <a:alpha val="50980"/>
            </a:srgbClr>
          </a:solidFill>
          <a:ln w="38100">
            <a:solidFill>
              <a:srgbClr val="FF9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22" name="矩形: 圆顶角 21">
            <a:extLst>
              <a:ext uri="{FF2B5EF4-FFF2-40B4-BE49-F238E27FC236}">
                <a16:creationId xmlns:a16="http://schemas.microsoft.com/office/drawing/2014/main" id="{CA330B6F-F8CA-405D-828B-C61A256E31A9}"/>
              </a:ext>
            </a:extLst>
          </p:cNvPr>
          <p:cNvSpPr/>
          <p:nvPr/>
        </p:nvSpPr>
        <p:spPr>
          <a:xfrm>
            <a:off x="2133600" y="1516741"/>
            <a:ext cx="9682843" cy="429983"/>
          </a:xfrm>
          <a:prstGeom prst="round2Same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002060"/>
                </a:solidFill>
              </a:rPr>
              <a:t>Last Lecture</a:t>
            </a:r>
            <a:endParaRPr lang="zh-CN" altLang="en-US" sz="2000" b="1" dirty="0">
              <a:solidFill>
                <a:srgbClr val="002060"/>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Review</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E8F87EEC-F734-40B8-982C-3D036E99EF95}"/>
              </a:ext>
            </a:extLst>
          </p:cNvPr>
          <p:cNvSpPr txBox="1">
            <a:spLocks noChangeArrowheads="1"/>
          </p:cNvSpPr>
          <p:nvPr/>
        </p:nvSpPr>
        <p:spPr>
          <a:xfrm>
            <a:off x="7073576" y="1247775"/>
            <a:ext cx="3924300" cy="26622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zh-CN" altLang="en-US" sz="2000" dirty="0"/>
          </a:p>
        </p:txBody>
      </p:sp>
      <p:sp>
        <p:nvSpPr>
          <p:cNvPr id="21" name="文本框 20">
            <a:extLst>
              <a:ext uri="{FF2B5EF4-FFF2-40B4-BE49-F238E27FC236}">
                <a16:creationId xmlns:a16="http://schemas.microsoft.com/office/drawing/2014/main" id="{345F7462-B58F-4E59-AD3F-E56722F4279C}"/>
              </a:ext>
            </a:extLst>
          </p:cNvPr>
          <p:cNvSpPr txBox="1"/>
          <p:nvPr/>
        </p:nvSpPr>
        <p:spPr>
          <a:xfrm>
            <a:off x="2237112" y="2009329"/>
            <a:ext cx="9682839" cy="4190314"/>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What is proposition, Atomic proposition, Compound proposition</a:t>
            </a: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Connectives</a:t>
            </a: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Negation, </a:t>
            </a:r>
            <a:r>
              <a:rPr lang="en-US" altLang="zh-CN" sz="2000" b="1" dirty="0">
                <a:solidFill>
                  <a:schemeClr val="accent2"/>
                </a:solidFill>
                <a:ea typeface="微软雅黑" panose="020B0503020204020204" pitchFamily="34" charset="-122"/>
              </a:rPr>
              <a:t>NOT</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Conjunction, </a:t>
            </a:r>
            <a:r>
              <a:rPr lang="en-US" altLang="zh-CN" sz="2000" b="1" dirty="0">
                <a:solidFill>
                  <a:schemeClr val="accent2"/>
                </a:solidFill>
                <a:ea typeface="微软雅黑" panose="020B0503020204020204" pitchFamily="34" charset="-122"/>
              </a:rPr>
              <a:t>AND</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Disjunction, </a:t>
            </a:r>
            <a:r>
              <a:rPr lang="en-US" altLang="zh-CN" sz="2000" b="1" dirty="0">
                <a:solidFill>
                  <a:schemeClr val="accent2"/>
                </a:solidFill>
                <a:ea typeface="微软雅黑" panose="020B0503020204020204" pitchFamily="34" charset="-122"/>
              </a:rPr>
              <a:t>Inclusive OR</a:t>
            </a: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Exclusive Disjunction, </a:t>
            </a:r>
            <a:r>
              <a:rPr lang="en-US" altLang="zh-CN" sz="2000" b="1" dirty="0">
                <a:solidFill>
                  <a:schemeClr val="accent2"/>
                </a:solidFill>
                <a:ea typeface="微软雅黑" panose="020B0503020204020204" pitchFamily="34" charset="-122"/>
              </a:rPr>
              <a:t>Exclusive OR</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Conditional Statements, </a:t>
            </a:r>
            <a:r>
              <a:rPr lang="en-US" altLang="zh-CN" sz="2000" b="1" dirty="0">
                <a:solidFill>
                  <a:schemeClr val="accent2"/>
                </a:solidFill>
                <a:ea typeface="微软雅黑" panose="020B0503020204020204" pitchFamily="34" charset="-122"/>
              </a:rPr>
              <a:t>Implication</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Biconditional Statements, </a:t>
            </a:r>
            <a:r>
              <a:rPr lang="en-US" altLang="zh-CN" sz="2000" b="1" dirty="0">
                <a:solidFill>
                  <a:schemeClr val="accent2"/>
                </a:solidFill>
                <a:ea typeface="微软雅黑" panose="020B0503020204020204" pitchFamily="34" charset="-122"/>
              </a:rPr>
              <a:t>Bi-implication</a:t>
            </a:r>
          </a:p>
          <a:p>
            <a:pPr marL="342900" indent="-342900">
              <a:lnSpc>
                <a:spcPct val="150000"/>
              </a:lnSpc>
              <a:buFont typeface="Wingdings" panose="05000000000000000000" pitchFamily="2" charset="2"/>
              <a:buChar char="l"/>
            </a:pPr>
            <a:r>
              <a:rPr lang="en-US" altLang="zh-CN" sz="2000" b="1" dirty="0">
                <a:solidFill>
                  <a:srgbClr val="FF0000"/>
                </a:solidFill>
                <a:ea typeface="微软雅黑" panose="020B0503020204020204" pitchFamily="34" charset="-122"/>
              </a:rPr>
              <a:t>Truth table</a:t>
            </a:r>
          </a:p>
        </p:txBody>
      </p:sp>
    </p:spTree>
    <p:extLst>
      <p:ext uri="{BB962C8B-B14F-4D97-AF65-F5344CB8AC3E}">
        <p14:creationId xmlns:p14="http://schemas.microsoft.com/office/powerpoint/2010/main" val="133471363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810441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12" name="内容占位符 3">
            <a:extLst>
              <a:ext uri="{FF2B5EF4-FFF2-40B4-BE49-F238E27FC236}">
                <a16:creationId xmlns:a16="http://schemas.microsoft.com/office/drawing/2014/main" id="{E352312F-1472-4039-8168-149544AAE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868980" y="1648232"/>
            <a:ext cx="8001000" cy="4289425"/>
          </a:xfrm>
          <a:prstGeom prst="rect">
            <a:avLst/>
          </a:prstGeom>
        </p:spPr>
      </p:pic>
      <p:sp>
        <p:nvSpPr>
          <p:cNvPr id="13" name="矩形 12">
            <a:extLst>
              <a:ext uri="{FF2B5EF4-FFF2-40B4-BE49-F238E27FC236}">
                <a16:creationId xmlns:a16="http://schemas.microsoft.com/office/drawing/2014/main" id="{8BD2B83F-40FB-4A48-897D-09AAEAD9E6C3}"/>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基本等价关系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29668668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567C937C-F918-42A1-A3D3-5CB1882DBC1B}"/>
              </a:ext>
            </a:extLst>
          </p:cNvPr>
          <p:cNvSpPr/>
          <p:nvPr/>
        </p:nvSpPr>
        <p:spPr>
          <a:xfrm>
            <a:off x="2133600" y="4498464"/>
            <a:ext cx="9682843" cy="2173503"/>
          </a:xfrm>
          <a:prstGeom prst="roundRect">
            <a:avLst>
              <a:gd name="adj" fmla="val 4837"/>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7" name="矩形: 圆顶角 16">
            <a:extLst>
              <a:ext uri="{FF2B5EF4-FFF2-40B4-BE49-F238E27FC236}">
                <a16:creationId xmlns:a16="http://schemas.microsoft.com/office/drawing/2014/main" id="{96C260B4-708A-43B7-BB42-6D2159E89F79}"/>
              </a:ext>
            </a:extLst>
          </p:cNvPr>
          <p:cNvSpPr/>
          <p:nvPr/>
        </p:nvSpPr>
        <p:spPr>
          <a:xfrm>
            <a:off x="2133594" y="4220876"/>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85779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2">
            <a:extLst>
              <a:ext uri="{FF2B5EF4-FFF2-40B4-BE49-F238E27FC236}">
                <a16:creationId xmlns:a16="http://schemas.microsoft.com/office/drawing/2014/main" id="{582958E6-4EA8-4336-8AD5-E88CEADD16A1}"/>
              </a:ext>
            </a:extLst>
          </p:cNvPr>
          <p:cNvSpPr txBox="1">
            <a:spLocks noChangeArrowheads="1"/>
          </p:cNvSpPr>
          <p:nvPr/>
        </p:nvSpPr>
        <p:spPr bwMode="auto">
          <a:xfrm>
            <a:off x="1856014" y="909449"/>
            <a:ext cx="82296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FontTx/>
              <a:buNone/>
            </a:pPr>
            <a:endParaRPr kumimoji="0" lang="zh-CN" altLang="en-US" sz="3600" dirty="0">
              <a:solidFill>
                <a:srgbClr val="C00000"/>
              </a:solidFill>
              <a:latin typeface="Hemi Head 426" pitchFamily="2" charset="0"/>
            </a:endParaRPr>
          </a:p>
        </p:txBody>
      </p:sp>
      <p:sp>
        <p:nvSpPr>
          <p:cNvPr id="13" name="Rectangle 3">
            <a:extLst>
              <a:ext uri="{FF2B5EF4-FFF2-40B4-BE49-F238E27FC236}">
                <a16:creationId xmlns:a16="http://schemas.microsoft.com/office/drawing/2014/main" id="{84537649-9BD0-447F-BA7B-7618FFD5E793}"/>
              </a:ext>
            </a:extLst>
          </p:cNvPr>
          <p:cNvSpPr txBox="1">
            <a:spLocks noChangeArrowheads="1"/>
          </p:cNvSpPr>
          <p:nvPr/>
        </p:nvSpPr>
        <p:spPr bwMode="auto">
          <a:xfrm>
            <a:off x="2508032" y="4259297"/>
            <a:ext cx="8686800" cy="2837268"/>
          </a:xfrm>
          <a:prstGeom prst="rect">
            <a:avLst/>
          </a:prstGeom>
          <a:noFill/>
          <a:ln>
            <a:noFill/>
          </a:ln>
        </p:spPr>
        <p:txBody>
          <a:bodyPr/>
          <a:lstStyle>
            <a:lvl1pPr marL="342900" indent="-342900">
              <a:spcBef>
                <a:spcPct val="20000"/>
              </a:spcBef>
              <a:buSzPct val="100000"/>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SzPct val="100000"/>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SzPct val="100000"/>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SzPct val="100000"/>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SzPct val="100000"/>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buChar char="»"/>
              <a:defRPr kumimoji="1" sz="2000">
                <a:solidFill>
                  <a:schemeClr val="tx1"/>
                </a:solidFill>
                <a:latin typeface="Franklin Gothic Demi" panose="020B0703020102020204" pitchFamily="34" charset="0"/>
                <a:ea typeface="宋体" panose="02010600030101010101" pitchFamily="2" charset="-122"/>
              </a:defRPr>
            </a:lvl9pPr>
          </a:lstStyle>
          <a:p>
            <a:pPr>
              <a:lnSpc>
                <a:spcPct val="90000"/>
              </a:lnSpc>
              <a:defRPr/>
            </a:pPr>
            <a:endPar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endParaRPr>
          </a:p>
          <a:p>
            <a:pPr marL="0" indent="0">
              <a:lnSpc>
                <a:spcPct val="90000"/>
              </a:lnSpc>
              <a:buNone/>
              <a:defRPr/>
            </a:pPr>
            <a:r>
              <a:rPr kumimoji="0" lang="en-US" altLang="zh-CN" sz="2400" b="1" dirty="0">
                <a:solidFill>
                  <a:srgbClr val="7030A0"/>
                </a:solidFill>
                <a:latin typeface="Times New Roman" panose="02020603050405020304" pitchFamily="18" charset="0"/>
                <a:cs typeface="Times New Roman" panose="02020603050405020304" pitchFamily="18" charset="0"/>
                <a:sym typeface="Symbol" panose="05050102010706020507" pitchFamily="18" charset="2"/>
              </a:rPr>
              <a:t>Show that</a:t>
            </a:r>
            <a:r>
              <a:rPr kumimoji="0"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P(QR)) (P </a:t>
            </a:r>
            <a:r>
              <a:rPr kumimoji="0" lang="en-US" altLang="zh-CN" sz="24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Q R</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 P</a:t>
            </a:r>
          </a:p>
          <a:p>
            <a:pPr marL="0" indent="0">
              <a:lnSpc>
                <a:spcPct val="90000"/>
              </a:lnSpc>
              <a:buNone/>
              <a:defRPr/>
            </a:pP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Proof</a:t>
            </a:r>
            <a:r>
              <a:rPr kumimoji="0"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Left(P</a:t>
            </a:r>
            <a:r>
              <a:rPr kumimoji="0" lang="en-US" altLang="zh-CN" sz="24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(QR)</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 (P </a:t>
            </a:r>
            <a:r>
              <a:rPr kumimoji="0" lang="en-US" altLang="zh-CN" sz="24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(Q  R)</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 </a:t>
            </a:r>
            <a:endParaRPr kumimoji="0" lang="zh-CN" altLang="en-US" sz="2400" b="1" dirty="0">
              <a:latin typeface="Times New Roman" panose="02020603050405020304" pitchFamily="18" charset="0"/>
              <a:cs typeface="Times New Roman" panose="02020603050405020304" pitchFamily="18" charset="0"/>
              <a:sym typeface="Symbol" panose="05050102010706020507" pitchFamily="18" charset="2"/>
            </a:endParaRPr>
          </a:p>
          <a:p>
            <a:pPr marL="0" indent="0">
              <a:lnSpc>
                <a:spcPct val="90000"/>
              </a:lnSpc>
              <a:buNone/>
              <a:defRPr/>
            </a:pPr>
            <a:r>
              <a:rPr kumimoji="0" lang="zh-CN" altLang="en-US" sz="2400" b="1"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P </a:t>
            </a:r>
            <a:r>
              <a:rPr kumimoji="0" lang="en-US" altLang="zh-CN" sz="24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((QR) </a:t>
            </a:r>
            <a:r>
              <a:rPr kumimoji="0" lang="zh-CN" altLang="en-US" sz="24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4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(Q  R))</a:t>
            </a:r>
          </a:p>
          <a:p>
            <a:pPr marL="0" indent="0">
              <a:lnSpc>
                <a:spcPct val="90000"/>
              </a:lnSpc>
              <a:buNone/>
              <a:defRPr/>
            </a:pPr>
            <a:r>
              <a:rPr kumimoji="0" lang="zh-CN" altLang="en-US" sz="2400" b="1"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P T</a:t>
            </a:r>
            <a:endParaRPr kumimoji="0" lang="zh-CN" altLang="en-US" sz="2400" b="1" dirty="0">
              <a:latin typeface="Times New Roman" panose="02020603050405020304" pitchFamily="18" charset="0"/>
              <a:cs typeface="Times New Roman" panose="02020603050405020304" pitchFamily="18" charset="0"/>
              <a:sym typeface="Symbol" panose="05050102010706020507" pitchFamily="18" charset="2"/>
            </a:endParaRPr>
          </a:p>
          <a:p>
            <a:pPr marL="0" indent="0">
              <a:lnSpc>
                <a:spcPct val="90000"/>
              </a:lnSpc>
              <a:buNone/>
              <a:defRPr/>
            </a:pPr>
            <a:r>
              <a:rPr kumimoji="0" lang="en-US" altLang="zh-CN" sz="2400" b="1" dirty="0">
                <a:latin typeface="Times New Roman" panose="02020603050405020304" pitchFamily="18" charset="0"/>
                <a:cs typeface="Times New Roman" panose="02020603050405020304" pitchFamily="18" charset="0"/>
                <a:sym typeface="Symbol" panose="05050102010706020507" pitchFamily="18" charset="2"/>
              </a:rPr>
              <a:t>                    P</a:t>
            </a:r>
          </a:p>
        </p:txBody>
      </p:sp>
      <p:sp>
        <p:nvSpPr>
          <p:cNvPr id="14" name="矩形: 圆角 13">
            <a:extLst>
              <a:ext uri="{FF2B5EF4-FFF2-40B4-BE49-F238E27FC236}">
                <a16:creationId xmlns:a16="http://schemas.microsoft.com/office/drawing/2014/main" id="{6A4E6BE7-1594-4ACB-BBE9-6E8D588C6777}"/>
              </a:ext>
            </a:extLst>
          </p:cNvPr>
          <p:cNvSpPr/>
          <p:nvPr/>
        </p:nvSpPr>
        <p:spPr>
          <a:xfrm>
            <a:off x="2163403" y="1197238"/>
            <a:ext cx="9682843" cy="1338951"/>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defRPr/>
            </a:pPr>
            <a:r>
              <a:rPr lang="en-US" altLang="zh-CN" sz="2400" dirty="0">
                <a:solidFill>
                  <a:schemeClr val="tx1"/>
                </a:solidFill>
                <a:cs typeface="Times New Roman" panose="02020603050405020304" pitchFamily="18" charset="0"/>
                <a:sym typeface="Symbol" panose="05050102010706020507" pitchFamily="18" charset="2"/>
              </a:rPr>
              <a:t>Assume </a:t>
            </a:r>
            <a:r>
              <a:rPr lang="en-US" altLang="zh-CN" sz="2400" i="1" dirty="0">
                <a:solidFill>
                  <a:schemeClr val="tx1"/>
                </a:solidFill>
                <a:cs typeface="Times New Roman" panose="02020603050405020304" pitchFamily="18" charset="0"/>
                <a:sym typeface="Symbol" panose="05050102010706020507" pitchFamily="18" charset="2"/>
              </a:rPr>
              <a:t>A</a:t>
            </a:r>
            <a:r>
              <a:rPr lang="zh-CN" altLang="en-US" sz="2400" dirty="0">
                <a:solidFill>
                  <a:schemeClr val="tx1"/>
                </a:solidFill>
                <a:cs typeface="Times New Roman" panose="02020603050405020304" pitchFamily="18" charset="0"/>
                <a:sym typeface="Symbol" panose="05050102010706020507" pitchFamily="18" charset="2"/>
              </a:rPr>
              <a:t> </a:t>
            </a:r>
            <a:r>
              <a:rPr lang="en-US" altLang="zh-CN" sz="2400" dirty="0">
                <a:solidFill>
                  <a:schemeClr val="tx1"/>
                </a:solidFill>
                <a:cs typeface="Times New Roman" panose="02020603050405020304" pitchFamily="18" charset="0"/>
                <a:sym typeface="Symbol" panose="05050102010706020507" pitchFamily="18" charset="2"/>
              </a:rPr>
              <a:t>is a formula, </a:t>
            </a:r>
            <a:r>
              <a:rPr lang="en-US" altLang="zh-CN" sz="2400" i="1" dirty="0">
                <a:solidFill>
                  <a:schemeClr val="tx1"/>
                </a:solidFill>
                <a:cs typeface="Times New Roman" panose="02020603050405020304" pitchFamily="18" charset="0"/>
                <a:sym typeface="Symbol" panose="05050102010706020507" pitchFamily="18" charset="2"/>
              </a:rPr>
              <a:t>A</a:t>
            </a:r>
            <a:r>
              <a:rPr lang="en-US" altLang="zh-CN" sz="2400" dirty="0">
                <a:solidFill>
                  <a:schemeClr val="tx1"/>
                </a:solidFill>
                <a:cs typeface="Times New Roman" panose="02020603050405020304" pitchFamily="18" charset="0"/>
                <a:sym typeface="Symbol" panose="05050102010706020507" pitchFamily="18" charset="2"/>
              </a:rPr>
              <a:t>´</a:t>
            </a:r>
            <a:r>
              <a:rPr lang="zh-CN" altLang="en-US" sz="2400" dirty="0">
                <a:solidFill>
                  <a:schemeClr val="tx1"/>
                </a:solidFill>
                <a:cs typeface="Times New Roman" panose="02020603050405020304" pitchFamily="18" charset="0"/>
                <a:sym typeface="Symbol" panose="05050102010706020507" pitchFamily="18" charset="2"/>
              </a:rPr>
              <a:t> </a:t>
            </a:r>
            <a:r>
              <a:rPr lang="en-US" altLang="zh-CN" sz="2400" dirty="0">
                <a:solidFill>
                  <a:schemeClr val="tx1"/>
                </a:solidFill>
                <a:cs typeface="Times New Roman" panose="02020603050405020304" pitchFamily="18" charset="0"/>
                <a:sym typeface="Symbol" panose="05050102010706020507" pitchFamily="18" charset="2"/>
              </a:rPr>
              <a:t>is part of </a:t>
            </a:r>
            <a:r>
              <a:rPr lang="en-US" altLang="zh-CN" sz="2400" i="1" dirty="0">
                <a:solidFill>
                  <a:schemeClr val="tx1"/>
                </a:solidFill>
                <a:cs typeface="Times New Roman" panose="02020603050405020304" pitchFamily="18" charset="0"/>
                <a:sym typeface="Symbol" panose="05050102010706020507" pitchFamily="18" charset="2"/>
              </a:rPr>
              <a:t>A</a:t>
            </a:r>
            <a:r>
              <a:rPr lang="en-US" altLang="zh-CN" sz="2400" dirty="0">
                <a:solidFill>
                  <a:schemeClr val="tx1"/>
                </a:solidFill>
                <a:cs typeface="Times New Roman" panose="02020603050405020304" pitchFamily="18" charset="0"/>
                <a:sym typeface="Symbol" panose="05050102010706020507" pitchFamily="18" charset="2"/>
              </a:rPr>
              <a:t> and </a:t>
            </a:r>
            <a:r>
              <a:rPr lang="en-US" altLang="zh-CN" sz="2400" i="1" dirty="0">
                <a:solidFill>
                  <a:schemeClr val="tx1"/>
                </a:solidFill>
                <a:cs typeface="Times New Roman" panose="02020603050405020304" pitchFamily="18" charset="0"/>
                <a:sym typeface="Symbol" panose="05050102010706020507" pitchFamily="18" charset="2"/>
              </a:rPr>
              <a:t>A</a:t>
            </a:r>
            <a:r>
              <a:rPr lang="en-US" altLang="zh-CN" sz="2400" dirty="0">
                <a:solidFill>
                  <a:schemeClr val="tx1"/>
                </a:solidFill>
                <a:cs typeface="Times New Roman" panose="02020603050405020304" pitchFamily="18" charset="0"/>
                <a:sym typeface="Symbol" panose="05050102010706020507" pitchFamily="18" charset="2"/>
              </a:rPr>
              <a:t>´ is also a propositional formula, we call </a:t>
            </a:r>
            <a:r>
              <a:rPr lang="en-US" altLang="zh-CN" sz="2400" i="1" dirty="0">
                <a:solidFill>
                  <a:schemeClr val="tx1"/>
                </a:solidFill>
                <a:cs typeface="Times New Roman" panose="02020603050405020304" pitchFamily="18" charset="0"/>
                <a:sym typeface="Symbol" panose="05050102010706020507" pitchFamily="18" charset="2"/>
              </a:rPr>
              <a:t>A</a:t>
            </a:r>
            <a:r>
              <a:rPr lang="en-US" altLang="zh-CN" sz="2400" dirty="0">
                <a:solidFill>
                  <a:schemeClr val="tx1"/>
                </a:solidFill>
                <a:cs typeface="Times New Roman" panose="02020603050405020304" pitchFamily="18" charset="0"/>
                <a:sym typeface="Symbol" panose="05050102010706020507" pitchFamily="18" charset="2"/>
              </a:rPr>
              <a:t>´ is the </a:t>
            </a:r>
            <a:r>
              <a:rPr lang="en-US" altLang="zh-CN" sz="2400" b="1" dirty="0" err="1">
                <a:solidFill>
                  <a:schemeClr val="accent3"/>
                </a:solidFill>
                <a:latin typeface="+mj-lt"/>
                <a:sym typeface="Symbol" panose="05050102010706020507" pitchFamily="18" charset="2"/>
              </a:rPr>
              <a:t>subformula</a:t>
            </a:r>
            <a:r>
              <a:rPr lang="en-US" altLang="zh-CN" sz="2400" dirty="0">
                <a:solidFill>
                  <a:schemeClr val="tx1"/>
                </a:solidFill>
                <a:cs typeface="Times New Roman" panose="02020603050405020304" pitchFamily="18" charset="0"/>
                <a:sym typeface="Symbol" panose="05050102010706020507" pitchFamily="18" charset="2"/>
              </a:rPr>
              <a:t> of </a:t>
            </a:r>
            <a:r>
              <a:rPr lang="en-US" altLang="zh-CN" sz="2400" i="1" dirty="0">
                <a:solidFill>
                  <a:schemeClr val="tx1"/>
                </a:solidFill>
                <a:cs typeface="Times New Roman" panose="02020603050405020304" pitchFamily="18" charset="0"/>
                <a:sym typeface="Symbol" panose="05050102010706020507" pitchFamily="18" charset="2"/>
              </a:rPr>
              <a:t>A</a:t>
            </a:r>
            <a:r>
              <a:rPr lang="en-US" altLang="zh-CN" sz="2400" dirty="0">
                <a:solidFill>
                  <a:schemeClr val="tx1"/>
                </a:solidFill>
                <a:cs typeface="Times New Roman" panose="02020603050405020304" pitchFamily="18" charset="0"/>
                <a:sym typeface="Symbol" panose="05050102010706020507" pitchFamily="18" charset="2"/>
              </a:rPr>
              <a:t>. For example, </a:t>
            </a:r>
            <a:r>
              <a:rPr lang="en-US" altLang="zh-CN" sz="2400" i="1" kern="0" dirty="0">
                <a:solidFill>
                  <a:schemeClr val="tx1"/>
                </a:solidFill>
                <a:sym typeface="Symbol" pitchFamily="18" charset="2"/>
              </a:rPr>
              <a:t>Q</a:t>
            </a:r>
            <a:r>
              <a:rPr lang="en-US" altLang="zh-CN" sz="2400" kern="0" dirty="0">
                <a:solidFill>
                  <a:schemeClr val="tx1"/>
                </a:solidFill>
                <a:sym typeface="Symbol" pitchFamily="18" charset="2"/>
              </a:rPr>
              <a:t></a:t>
            </a:r>
            <a:r>
              <a:rPr lang="en-US" altLang="zh-CN" sz="2400" i="1" kern="0" dirty="0">
                <a:solidFill>
                  <a:schemeClr val="tx1"/>
                </a:solidFill>
                <a:sym typeface="Symbol" pitchFamily="18" charset="2"/>
              </a:rPr>
              <a:t>R </a:t>
            </a:r>
            <a:r>
              <a:rPr lang="en-US" altLang="zh-CN" sz="2400" dirty="0">
                <a:solidFill>
                  <a:schemeClr val="tx1"/>
                </a:solidFill>
                <a:cs typeface="Times New Roman" panose="02020603050405020304" pitchFamily="18" charset="0"/>
                <a:sym typeface="Symbol" panose="05050102010706020507" pitchFamily="18" charset="2"/>
              </a:rPr>
              <a:t>is the </a:t>
            </a:r>
            <a:r>
              <a:rPr lang="en-US" altLang="zh-CN" sz="2400" dirty="0" err="1">
                <a:solidFill>
                  <a:schemeClr val="tx1"/>
                </a:solidFill>
                <a:cs typeface="Times New Roman" panose="02020603050405020304" pitchFamily="18" charset="0"/>
                <a:sym typeface="Symbol" panose="05050102010706020507" pitchFamily="18" charset="2"/>
              </a:rPr>
              <a:t>subformula</a:t>
            </a:r>
            <a:r>
              <a:rPr lang="en-US" altLang="zh-CN" sz="2400" dirty="0">
                <a:solidFill>
                  <a:schemeClr val="tx1"/>
                </a:solidFill>
                <a:cs typeface="Times New Roman" panose="02020603050405020304" pitchFamily="18" charset="0"/>
                <a:sym typeface="Symbol" panose="05050102010706020507" pitchFamily="18" charset="2"/>
              </a:rPr>
              <a:t> of  </a:t>
            </a:r>
            <a:r>
              <a:rPr lang="en-US" altLang="zh-CN" sz="2400" i="1" kern="0" dirty="0">
                <a:solidFill>
                  <a:schemeClr val="tx1"/>
                </a:solidFill>
                <a:sym typeface="Symbol" pitchFamily="18" charset="2"/>
              </a:rPr>
              <a:t>P</a:t>
            </a:r>
            <a:r>
              <a:rPr lang="en-US" altLang="zh-CN" sz="2400" kern="0" dirty="0">
                <a:solidFill>
                  <a:schemeClr val="tx1"/>
                </a:solidFill>
                <a:sym typeface="Symbol" pitchFamily="18" charset="2"/>
              </a:rPr>
              <a:t>(</a:t>
            </a:r>
            <a:r>
              <a:rPr lang="en-US" altLang="zh-CN" sz="2400" i="1" kern="0" dirty="0">
                <a:solidFill>
                  <a:schemeClr val="tx1"/>
                </a:solidFill>
                <a:sym typeface="Symbol" pitchFamily="18" charset="2"/>
              </a:rPr>
              <a:t>Q</a:t>
            </a:r>
            <a:r>
              <a:rPr lang="en-US" altLang="zh-CN" sz="2400" kern="0" dirty="0">
                <a:solidFill>
                  <a:schemeClr val="tx1"/>
                </a:solidFill>
                <a:sym typeface="Symbol" pitchFamily="18" charset="2"/>
              </a:rPr>
              <a:t></a:t>
            </a:r>
            <a:r>
              <a:rPr lang="en-US" altLang="zh-CN" sz="2400" i="1" kern="0" dirty="0">
                <a:solidFill>
                  <a:schemeClr val="tx1"/>
                </a:solidFill>
                <a:sym typeface="Symbol" pitchFamily="18" charset="2"/>
              </a:rPr>
              <a:t>R</a:t>
            </a:r>
            <a:r>
              <a:rPr lang="en-US" altLang="zh-CN" sz="2400" kern="0" dirty="0">
                <a:solidFill>
                  <a:schemeClr val="tx1"/>
                </a:solidFill>
                <a:sym typeface="Symbol" pitchFamily="18" charset="2"/>
              </a:rPr>
              <a:t>)</a:t>
            </a:r>
            <a:endParaRPr lang="en-US" altLang="zh-CN" sz="2400" dirty="0">
              <a:solidFill>
                <a:schemeClr val="tx1"/>
              </a:solidFill>
              <a:cs typeface="Times New Roman" panose="02020603050405020304" pitchFamily="18" charset="0"/>
              <a:sym typeface="Symbol" panose="05050102010706020507" pitchFamily="18" charset="2"/>
            </a:endParaRPr>
          </a:p>
          <a:p>
            <a:pPr algn="just">
              <a:lnSpc>
                <a:spcPct val="150000"/>
              </a:lnSpc>
            </a:pPr>
            <a:endParaRPr lang="en-US" altLang="zh-CN" sz="2400" dirty="0">
              <a:solidFill>
                <a:schemeClr val="tx1"/>
              </a:solidFill>
              <a:latin typeface="+mj-lt"/>
            </a:endParaRPr>
          </a:p>
        </p:txBody>
      </p:sp>
      <p:sp>
        <p:nvSpPr>
          <p:cNvPr id="15" name="矩形: 圆角 14">
            <a:extLst>
              <a:ext uri="{FF2B5EF4-FFF2-40B4-BE49-F238E27FC236}">
                <a16:creationId xmlns:a16="http://schemas.microsoft.com/office/drawing/2014/main" id="{B2CABC89-8511-4D2D-9CD8-6DF33BC18642}"/>
              </a:ext>
            </a:extLst>
          </p:cNvPr>
          <p:cNvSpPr/>
          <p:nvPr/>
        </p:nvSpPr>
        <p:spPr>
          <a:xfrm>
            <a:off x="2163403" y="2709076"/>
            <a:ext cx="9682843" cy="1338951"/>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defRPr/>
            </a:pPr>
            <a:r>
              <a:rPr lang="en-US" altLang="zh-CN" sz="2400" b="1" dirty="0">
                <a:solidFill>
                  <a:srgbClr val="FF0000"/>
                </a:solidFill>
                <a:cs typeface="Times New Roman" panose="02020603050405020304" pitchFamily="18" charset="0"/>
                <a:sym typeface="Symbol" panose="05050102010706020507" pitchFamily="18" charset="2"/>
              </a:rPr>
              <a:t>Replacement rule(</a:t>
            </a:r>
            <a:r>
              <a:rPr lang="zh-CN" altLang="en-US" sz="2400" b="1" dirty="0">
                <a:solidFill>
                  <a:srgbClr val="FF0000"/>
                </a:solidFill>
                <a:cs typeface="Times New Roman" panose="02020603050405020304" pitchFamily="18" charset="0"/>
                <a:sym typeface="Symbol" panose="05050102010706020507" pitchFamily="18" charset="2"/>
              </a:rPr>
              <a:t>替换规则</a:t>
            </a:r>
            <a:r>
              <a:rPr lang="en-US" altLang="zh-CN" sz="2400" b="1" dirty="0">
                <a:solidFill>
                  <a:srgbClr val="FF0000"/>
                </a:solidFill>
                <a:cs typeface="Times New Roman" panose="02020603050405020304" pitchFamily="18" charset="0"/>
                <a:sym typeface="Symbol" panose="05050102010706020507" pitchFamily="18" charset="2"/>
              </a:rPr>
              <a:t>)</a:t>
            </a:r>
            <a:r>
              <a:rPr lang="zh-CN" altLang="en-US" sz="2400" dirty="0">
                <a:solidFill>
                  <a:schemeClr val="tx1"/>
                </a:solidFill>
                <a:cs typeface="Times New Roman" panose="02020603050405020304" pitchFamily="18" charset="0"/>
                <a:sym typeface="Symbol" panose="05050102010706020507" pitchFamily="18" charset="2"/>
              </a:rPr>
              <a:t>：</a:t>
            </a:r>
            <a:r>
              <a:rPr lang="en-US" altLang="zh-CN" sz="2400" dirty="0">
                <a:solidFill>
                  <a:schemeClr val="tx1"/>
                </a:solidFill>
                <a:cs typeface="Times New Roman" panose="02020603050405020304" pitchFamily="18" charset="0"/>
                <a:sym typeface="Symbol" panose="05050102010706020507" pitchFamily="18" charset="2"/>
              </a:rPr>
              <a:t>Assume A is the </a:t>
            </a:r>
            <a:r>
              <a:rPr lang="en-US" altLang="zh-CN" sz="2400" dirty="0" err="1">
                <a:solidFill>
                  <a:schemeClr val="tx1"/>
                </a:solidFill>
                <a:cs typeface="Times New Roman" panose="02020603050405020304" pitchFamily="18" charset="0"/>
                <a:sym typeface="Symbol" panose="05050102010706020507" pitchFamily="18" charset="2"/>
              </a:rPr>
              <a:t>subformula</a:t>
            </a:r>
            <a:r>
              <a:rPr lang="en-US" altLang="zh-CN" sz="2400" dirty="0">
                <a:solidFill>
                  <a:schemeClr val="tx1"/>
                </a:solidFill>
                <a:cs typeface="Times New Roman" panose="02020603050405020304" pitchFamily="18" charset="0"/>
                <a:sym typeface="Symbol" panose="05050102010706020507" pitchFamily="18" charset="2"/>
              </a:rPr>
              <a:t> of A, AB. When using B  replaces A in A, a new formula B is obtained and A B.</a:t>
            </a:r>
          </a:p>
        </p:txBody>
      </p:sp>
      <p:sp>
        <p:nvSpPr>
          <p:cNvPr id="18" name="矩形 17">
            <a:extLst>
              <a:ext uri="{FF2B5EF4-FFF2-40B4-BE49-F238E27FC236}">
                <a16:creationId xmlns:a16="http://schemas.microsoft.com/office/drawing/2014/main" id="{948129FA-150C-4A90-83E0-DDCBB7682E19}"/>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替换规则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44372172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blinds(horizontal)">
                                      <p:cBhvr>
                                        <p:cTn id="13" dur="500"/>
                                        <p:tgtEl>
                                          <p:spTgt spid="1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blinds(horizontal)">
                                      <p:cBhvr>
                                        <p:cTn id="18" dur="500"/>
                                        <p:tgtEl>
                                          <p:spTgt spid="1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blinds(horizontal)">
                                      <p:cBhvr>
                                        <p:cTn id="23" dur="500"/>
                                        <p:tgtEl>
                                          <p:spTgt spid="1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blinds(horizontal)">
                                      <p:cBhvr>
                                        <p:cTn id="28" dur="500"/>
                                        <p:tgtEl>
                                          <p:spTgt spid="1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3">
                                            <p:txEl>
                                              <p:pRg st="5" end="5"/>
                                            </p:txEl>
                                          </p:spTgt>
                                        </p:tgtEl>
                                        <p:attrNameLst>
                                          <p:attrName>style.visibility</p:attrName>
                                        </p:attrNameLst>
                                      </p:cBhvr>
                                      <p:to>
                                        <p:strVal val="visible"/>
                                      </p:to>
                                    </p:set>
                                    <p:animEffect transition="in" filter="blinds(horizontal)">
                                      <p:cBhvr>
                                        <p:cTn id="33"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1569660"/>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a:p>
            <a:endParaRPr lang="en-US" altLang="zh-CN" sz="48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AutoShape 8">
            <a:extLst>
              <a:ext uri="{FF2B5EF4-FFF2-40B4-BE49-F238E27FC236}">
                <a16:creationId xmlns:a16="http://schemas.microsoft.com/office/drawing/2014/main" id="{E9654357-1D9D-43C5-B4B2-4DE39D7A88D1}"/>
              </a:ext>
            </a:extLst>
          </p:cNvPr>
          <p:cNvSpPr>
            <a:spLocks/>
          </p:cNvSpPr>
          <p:nvPr/>
        </p:nvSpPr>
        <p:spPr bwMode="auto">
          <a:xfrm>
            <a:off x="4841876" y="1354008"/>
            <a:ext cx="360363" cy="1295400"/>
          </a:xfrm>
          <a:prstGeom prst="leftBrace">
            <a:avLst>
              <a:gd name="adj1" fmla="val 2995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mn-lt"/>
            </a:endParaRPr>
          </a:p>
        </p:txBody>
      </p:sp>
      <p:pic>
        <p:nvPicPr>
          <p:cNvPr id="13" name="Object 4" descr="1541252295835546">
            <a:extLst>
              <a:ext uri="{FF2B5EF4-FFF2-40B4-BE49-F238E27FC236}">
                <a16:creationId xmlns:a16="http://schemas.microsoft.com/office/drawing/2014/main" id="{861A9BB5-B476-4682-9BEC-902DDA1AD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0" y="1376617"/>
            <a:ext cx="64801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619CC530-9200-43DA-AA7E-75B2129C66E7}"/>
              </a:ext>
            </a:extLst>
          </p:cNvPr>
          <p:cNvSpPr/>
          <p:nvPr/>
        </p:nvSpPr>
        <p:spPr>
          <a:xfrm>
            <a:off x="3524926" y="1414023"/>
            <a:ext cx="2461525" cy="52228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5">
            <a:extLst>
              <a:ext uri="{FF2B5EF4-FFF2-40B4-BE49-F238E27FC236}">
                <a16:creationId xmlns:a16="http://schemas.microsoft.com/office/drawing/2014/main" id="{BF510296-6182-4086-8C4B-BB0DA9FC6092}"/>
              </a:ext>
            </a:extLst>
          </p:cNvPr>
          <p:cNvSpPr txBox="1">
            <a:spLocks noChangeArrowheads="1"/>
          </p:cNvSpPr>
          <p:nvPr/>
        </p:nvSpPr>
        <p:spPr bwMode="auto">
          <a:xfrm>
            <a:off x="2084845" y="1379911"/>
            <a:ext cx="3836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marL="457200" indent="-457200">
              <a:spcBef>
                <a:spcPct val="0"/>
              </a:spcBef>
              <a:buSzTx/>
              <a:buFont typeface="Wingdings" panose="05000000000000000000" pitchFamily="2" charset="2"/>
              <a:buChar char="l"/>
            </a:pPr>
            <a:r>
              <a:rPr kumimoji="0" lang="en-US" altLang="zh-CN" sz="2800" dirty="0"/>
              <a:t>Example: Show that</a:t>
            </a:r>
            <a:endParaRPr kumimoji="0" lang="zh-CN" altLang="en-US" sz="2800" dirty="0"/>
          </a:p>
        </p:txBody>
      </p:sp>
      <p:pic>
        <p:nvPicPr>
          <p:cNvPr id="22" name="Object 6" descr="1551252295835546">
            <a:extLst>
              <a:ext uri="{FF2B5EF4-FFF2-40B4-BE49-F238E27FC236}">
                <a16:creationId xmlns:a16="http://schemas.microsoft.com/office/drawing/2014/main" id="{03515A5B-D280-404D-858B-351B32453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107" y="2362279"/>
            <a:ext cx="7332663"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89CA6FF7-0011-47EE-A8AE-4E52B0284434}"/>
              </a:ext>
            </a:extLst>
          </p:cNvPr>
          <p:cNvSpPr/>
          <p:nvPr/>
        </p:nvSpPr>
        <p:spPr>
          <a:xfrm>
            <a:off x="2933700" y="2412735"/>
            <a:ext cx="1300963" cy="590309"/>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5">
            <a:extLst>
              <a:ext uri="{FF2B5EF4-FFF2-40B4-BE49-F238E27FC236}">
                <a16:creationId xmlns:a16="http://schemas.microsoft.com/office/drawing/2014/main" id="{A9317946-FE51-41E0-997D-17E2E1937D4E}"/>
              </a:ext>
            </a:extLst>
          </p:cNvPr>
          <p:cNvSpPr txBox="1">
            <a:spLocks noChangeArrowheads="1"/>
          </p:cNvSpPr>
          <p:nvPr/>
        </p:nvSpPr>
        <p:spPr bwMode="auto">
          <a:xfrm>
            <a:off x="2811069" y="2321590"/>
            <a:ext cx="19573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800" b="0" dirty="0"/>
              <a:t>Proof:</a:t>
            </a:r>
            <a:endParaRPr kumimoji="0" lang="zh-CN" altLang="en-US" sz="2800" b="0" dirty="0"/>
          </a:p>
        </p:txBody>
      </p:sp>
      <p:sp>
        <p:nvSpPr>
          <p:cNvPr id="19" name="矩形 18">
            <a:extLst>
              <a:ext uri="{FF2B5EF4-FFF2-40B4-BE49-F238E27FC236}">
                <a16:creationId xmlns:a16="http://schemas.microsoft.com/office/drawing/2014/main" id="{C3C03E23-5201-4442-9E78-B238990ED3C8}"/>
              </a:ext>
            </a:extLst>
          </p:cNvPr>
          <p:cNvSpPr/>
          <p:nvPr/>
        </p:nvSpPr>
        <p:spPr>
          <a:xfrm>
            <a:off x="8427593" y="4972179"/>
            <a:ext cx="2343821" cy="43257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74B2519-6CF6-4CBD-AADC-9A18A643B4B6}"/>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替换规则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223884850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AutoShape 8">
            <a:extLst>
              <a:ext uri="{FF2B5EF4-FFF2-40B4-BE49-F238E27FC236}">
                <a16:creationId xmlns:a16="http://schemas.microsoft.com/office/drawing/2014/main" id="{E9654357-1D9D-43C5-B4B2-4DE39D7A88D1}"/>
              </a:ext>
            </a:extLst>
          </p:cNvPr>
          <p:cNvSpPr>
            <a:spLocks/>
          </p:cNvSpPr>
          <p:nvPr/>
        </p:nvSpPr>
        <p:spPr bwMode="auto">
          <a:xfrm>
            <a:off x="4841876" y="1354008"/>
            <a:ext cx="360363" cy="1295400"/>
          </a:xfrm>
          <a:prstGeom prst="leftBrace">
            <a:avLst>
              <a:gd name="adj1" fmla="val 2995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mn-lt"/>
            </a:endParaRPr>
          </a:p>
        </p:txBody>
      </p:sp>
      <p:sp>
        <p:nvSpPr>
          <p:cNvPr id="20" name="矩形 19">
            <a:extLst>
              <a:ext uri="{FF2B5EF4-FFF2-40B4-BE49-F238E27FC236}">
                <a16:creationId xmlns:a16="http://schemas.microsoft.com/office/drawing/2014/main" id="{619CC530-9200-43DA-AA7E-75B2129C66E7}"/>
              </a:ext>
            </a:extLst>
          </p:cNvPr>
          <p:cNvSpPr/>
          <p:nvPr/>
        </p:nvSpPr>
        <p:spPr>
          <a:xfrm>
            <a:off x="3400642" y="1658488"/>
            <a:ext cx="2461525" cy="52228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5">
            <a:extLst>
              <a:ext uri="{FF2B5EF4-FFF2-40B4-BE49-F238E27FC236}">
                <a16:creationId xmlns:a16="http://schemas.microsoft.com/office/drawing/2014/main" id="{BF510296-6182-4086-8C4B-BB0DA9FC6092}"/>
              </a:ext>
            </a:extLst>
          </p:cNvPr>
          <p:cNvSpPr txBox="1">
            <a:spLocks noChangeArrowheads="1"/>
          </p:cNvSpPr>
          <p:nvPr/>
        </p:nvSpPr>
        <p:spPr bwMode="auto">
          <a:xfrm>
            <a:off x="2411186" y="1654016"/>
            <a:ext cx="3450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800" dirty="0"/>
              <a:t>Example: Show that</a:t>
            </a:r>
            <a:endParaRPr kumimoji="0" lang="zh-CN" altLang="en-US" sz="2800" dirty="0"/>
          </a:p>
        </p:txBody>
      </p:sp>
      <p:sp>
        <p:nvSpPr>
          <p:cNvPr id="23" name="矩形 22">
            <a:extLst>
              <a:ext uri="{FF2B5EF4-FFF2-40B4-BE49-F238E27FC236}">
                <a16:creationId xmlns:a16="http://schemas.microsoft.com/office/drawing/2014/main" id="{89CA6FF7-0011-47EE-A8AE-4E52B0284434}"/>
              </a:ext>
            </a:extLst>
          </p:cNvPr>
          <p:cNvSpPr/>
          <p:nvPr/>
        </p:nvSpPr>
        <p:spPr>
          <a:xfrm>
            <a:off x="2933700" y="2412735"/>
            <a:ext cx="1300963" cy="590309"/>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Object 6" descr="1571252295835546">
            <a:extLst>
              <a:ext uri="{FF2B5EF4-FFF2-40B4-BE49-F238E27FC236}">
                <a16:creationId xmlns:a16="http://schemas.microsoft.com/office/drawing/2014/main" id="{2F781A7A-FCF7-4040-97F9-CC00E2C3F7FD}"/>
              </a:ext>
            </a:extLst>
          </p:cNvPr>
          <p:cNvGraphicFramePr>
            <a:graphicFrameLocks noChangeAspect="1"/>
          </p:cNvGraphicFramePr>
          <p:nvPr>
            <p:extLst>
              <p:ext uri="{D42A27DB-BD31-4B8C-83A1-F6EECF244321}">
                <p14:modId xmlns:p14="http://schemas.microsoft.com/office/powerpoint/2010/main" val="3078233335"/>
              </p:ext>
            </p:extLst>
          </p:nvPr>
        </p:nvGraphicFramePr>
        <p:xfrm>
          <a:off x="2869312" y="2504121"/>
          <a:ext cx="7063901" cy="3611571"/>
        </p:xfrm>
        <a:graphic>
          <a:graphicData uri="http://schemas.openxmlformats.org/presentationml/2006/ole">
            <mc:AlternateContent xmlns:mc="http://schemas.openxmlformats.org/markup-compatibility/2006">
              <mc:Choice xmlns:v="urn:schemas-microsoft-com:vml" Requires="v">
                <p:oleObj spid="_x0000_s7271" name="Equation" r:id="rId4" imgW="3238200" imgH="1828800" progId="Equation.DSMT4">
                  <p:embed/>
                </p:oleObj>
              </mc:Choice>
              <mc:Fallback>
                <p:oleObj name="Equation" r:id="rId4" imgW="3238200" imgH="1828800" progId="Equation.DSMT4">
                  <p:embed/>
                  <p:pic>
                    <p:nvPicPr>
                      <p:cNvPr id="19" name="Object 6" descr="1571252295835546">
                        <a:extLst>
                          <a:ext uri="{FF2B5EF4-FFF2-40B4-BE49-F238E27FC236}">
                            <a16:creationId xmlns:a16="http://schemas.microsoft.com/office/drawing/2014/main" id="{2F781A7A-FCF7-4040-97F9-CC00E2C3F7FD}"/>
                          </a:ext>
                        </a:extLst>
                      </p:cNvPr>
                      <p:cNvPicPr>
                        <a:picLocks noChangeAspect="1" noChangeArrowheads="1"/>
                      </p:cNvPicPr>
                      <p:nvPr/>
                    </p:nvPicPr>
                    <p:blipFill>
                      <a:blip r:embed="rId5"/>
                      <a:srcRect/>
                      <a:stretch>
                        <a:fillRect/>
                      </a:stretch>
                    </p:blipFill>
                    <p:spPr bwMode="auto">
                      <a:xfrm>
                        <a:off x="2869312" y="2504121"/>
                        <a:ext cx="7063901" cy="3611571"/>
                      </a:xfrm>
                      <a:prstGeom prst="rect">
                        <a:avLst/>
                      </a:prstGeom>
                      <a:noFill/>
                      <a:ln>
                        <a:noFill/>
                      </a:ln>
                      <a:effectLst/>
                      <a:extLst/>
                    </p:spPr>
                  </p:pic>
                </p:oleObj>
              </mc:Fallback>
            </mc:AlternateContent>
          </a:graphicData>
        </a:graphic>
      </p:graphicFrame>
      <p:sp>
        <p:nvSpPr>
          <p:cNvPr id="26" name="矩形 25">
            <a:extLst>
              <a:ext uri="{FF2B5EF4-FFF2-40B4-BE49-F238E27FC236}">
                <a16:creationId xmlns:a16="http://schemas.microsoft.com/office/drawing/2014/main" id="{50DA350B-F098-488B-BE48-F233797F94C1}"/>
              </a:ext>
            </a:extLst>
          </p:cNvPr>
          <p:cNvSpPr/>
          <p:nvPr/>
        </p:nvSpPr>
        <p:spPr>
          <a:xfrm>
            <a:off x="2742746" y="2229771"/>
            <a:ext cx="1300963" cy="590309"/>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5">
            <a:extLst>
              <a:ext uri="{FF2B5EF4-FFF2-40B4-BE49-F238E27FC236}">
                <a16:creationId xmlns:a16="http://schemas.microsoft.com/office/drawing/2014/main" id="{AA9C5928-49A6-434B-968B-41316E30AACD}"/>
              </a:ext>
            </a:extLst>
          </p:cNvPr>
          <p:cNvSpPr txBox="1">
            <a:spLocks noChangeArrowheads="1"/>
          </p:cNvSpPr>
          <p:nvPr/>
        </p:nvSpPr>
        <p:spPr bwMode="auto">
          <a:xfrm>
            <a:off x="2811069" y="2321590"/>
            <a:ext cx="19573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800" b="0" dirty="0"/>
              <a:t>Proof:</a:t>
            </a:r>
            <a:endParaRPr kumimoji="0" lang="zh-CN" altLang="en-US" sz="2800" b="0" dirty="0"/>
          </a:p>
        </p:txBody>
      </p:sp>
      <p:sp>
        <p:nvSpPr>
          <p:cNvPr id="28" name="矩形 27">
            <a:extLst>
              <a:ext uri="{FF2B5EF4-FFF2-40B4-BE49-F238E27FC236}">
                <a16:creationId xmlns:a16="http://schemas.microsoft.com/office/drawing/2014/main" id="{99EF5D1E-8CF0-421E-8A4D-5427A321F330}"/>
              </a:ext>
            </a:extLst>
          </p:cNvPr>
          <p:cNvSpPr/>
          <p:nvPr/>
        </p:nvSpPr>
        <p:spPr>
          <a:xfrm>
            <a:off x="8381900" y="3429000"/>
            <a:ext cx="2121000" cy="4318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47B0218-BFF8-4483-8F4E-C4B7434A1DC1}"/>
              </a:ext>
            </a:extLst>
          </p:cNvPr>
          <p:cNvSpPr/>
          <p:nvPr/>
        </p:nvSpPr>
        <p:spPr>
          <a:xfrm>
            <a:off x="8198994" y="4351693"/>
            <a:ext cx="1613464" cy="28337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9174FD9-3D4D-45D9-9A44-0BD509064AC3}"/>
              </a:ext>
            </a:extLst>
          </p:cNvPr>
          <p:cNvSpPr/>
          <p:nvPr/>
        </p:nvSpPr>
        <p:spPr>
          <a:xfrm>
            <a:off x="7731418" y="5605650"/>
            <a:ext cx="1300963" cy="590309"/>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a:extLst>
              <a:ext uri="{FF2B5EF4-FFF2-40B4-BE49-F238E27FC236}">
                <a16:creationId xmlns:a16="http://schemas.microsoft.com/office/drawing/2014/main" id="{6382CC00-BC5C-4C1C-B61A-D0346B337D3B}"/>
              </a:ext>
            </a:extLst>
          </p:cNvPr>
          <p:cNvGraphicFramePr>
            <a:graphicFrameLocks noChangeAspect="1"/>
          </p:cNvGraphicFramePr>
          <p:nvPr>
            <p:extLst>
              <p:ext uri="{D42A27DB-BD31-4B8C-83A1-F6EECF244321}">
                <p14:modId xmlns:p14="http://schemas.microsoft.com/office/powerpoint/2010/main" val="704827535"/>
              </p:ext>
            </p:extLst>
          </p:nvPr>
        </p:nvGraphicFramePr>
        <p:xfrm>
          <a:off x="5861785" y="1729030"/>
          <a:ext cx="4969743" cy="484853"/>
        </p:xfrm>
        <a:graphic>
          <a:graphicData uri="http://schemas.openxmlformats.org/presentationml/2006/ole">
            <mc:AlternateContent xmlns:mc="http://schemas.openxmlformats.org/markup-compatibility/2006">
              <mc:Choice xmlns:v="urn:schemas-microsoft-com:vml" Requires="v">
                <p:oleObj spid="_x0000_s7272" name="Equation" r:id="rId6" imgW="2082600" imgH="203040" progId="Equation.DSMT4">
                  <p:embed/>
                </p:oleObj>
              </mc:Choice>
              <mc:Fallback>
                <p:oleObj name="Equation" r:id="rId6" imgW="2082600" imgH="203040" progId="Equation.DSMT4">
                  <p:embed/>
                  <p:pic>
                    <p:nvPicPr>
                      <p:cNvPr id="0" name=""/>
                      <p:cNvPicPr/>
                      <p:nvPr/>
                    </p:nvPicPr>
                    <p:blipFill>
                      <a:blip r:embed="rId7"/>
                      <a:stretch>
                        <a:fillRect/>
                      </a:stretch>
                    </p:blipFill>
                    <p:spPr>
                      <a:xfrm>
                        <a:off x="5861785" y="1729030"/>
                        <a:ext cx="4969743" cy="484853"/>
                      </a:xfrm>
                      <a:prstGeom prst="rect">
                        <a:avLst/>
                      </a:prstGeom>
                    </p:spPr>
                  </p:pic>
                </p:oleObj>
              </mc:Fallback>
            </mc:AlternateContent>
          </a:graphicData>
        </a:graphic>
      </p:graphicFrame>
      <p:sp>
        <p:nvSpPr>
          <p:cNvPr id="22" name="矩形 21">
            <a:extLst>
              <a:ext uri="{FF2B5EF4-FFF2-40B4-BE49-F238E27FC236}">
                <a16:creationId xmlns:a16="http://schemas.microsoft.com/office/drawing/2014/main" id="{AA47505C-307C-4E12-AF43-144FDBF35429}"/>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替换规则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97339823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880001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22B6AFCF-2744-4359-A46A-1257E036C7CD}"/>
              </a:ext>
            </a:extLst>
          </p:cNvPr>
          <p:cNvSpPr txBox="1">
            <a:spLocks noChangeArrowheads="1"/>
          </p:cNvSpPr>
          <p:nvPr/>
        </p:nvSpPr>
        <p:spPr bwMode="auto">
          <a:xfrm>
            <a:off x="2147435" y="1257300"/>
            <a:ext cx="9590981"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marL="0" indent="0">
              <a:lnSpc>
                <a:spcPct val="90000"/>
              </a:lnSpc>
              <a:buNone/>
            </a:pPr>
            <a:r>
              <a:rPr kumimoji="0" lang="en-US" altLang="zh-CN" sz="2800" dirty="0">
                <a:latin typeface="+mn-lt"/>
              </a:rPr>
              <a:t>Simplify the statement</a:t>
            </a:r>
          </a:p>
          <a:p>
            <a:pPr marL="0" indent="0">
              <a:lnSpc>
                <a:spcPct val="90000"/>
              </a:lnSpc>
              <a:buNone/>
            </a:pPr>
            <a:r>
              <a:rPr kumimoji="0" lang="en-US" altLang="zh-CN" sz="2800" dirty="0">
                <a:latin typeface="+mn-lt"/>
              </a:rPr>
              <a:t> “That's not the case, if he doesn't come, then I won't go either.”</a:t>
            </a:r>
            <a:r>
              <a:rPr kumimoji="0" lang="zh-CN" altLang="en-US" sz="2800" dirty="0">
                <a:latin typeface="+mn-lt"/>
              </a:rPr>
              <a:t> </a:t>
            </a:r>
          </a:p>
          <a:p>
            <a:pPr lvl="1">
              <a:lnSpc>
                <a:spcPct val="90000"/>
              </a:lnSpc>
              <a:buFont typeface="Arial" panose="020B0604020202020204" pitchFamily="34" charset="0"/>
              <a:buChar char="•"/>
            </a:pPr>
            <a:r>
              <a:rPr kumimoji="0" lang="en-US" altLang="zh-CN" b="0" i="1" dirty="0">
                <a:latin typeface="+mn-lt"/>
              </a:rPr>
              <a:t>P</a:t>
            </a:r>
            <a:r>
              <a:rPr kumimoji="0" lang="zh-CN" altLang="en-US" b="0" dirty="0">
                <a:latin typeface="+mn-lt"/>
              </a:rPr>
              <a:t>：</a:t>
            </a:r>
            <a:r>
              <a:rPr kumimoji="0" lang="en-US" altLang="zh-CN" b="0" dirty="0">
                <a:latin typeface="+mn-lt"/>
              </a:rPr>
              <a:t>He comes.</a:t>
            </a:r>
            <a:endParaRPr kumimoji="0" lang="zh-CN" altLang="en-US" b="0" dirty="0">
              <a:latin typeface="+mn-lt"/>
            </a:endParaRPr>
          </a:p>
          <a:p>
            <a:pPr lvl="1">
              <a:lnSpc>
                <a:spcPct val="90000"/>
              </a:lnSpc>
              <a:buFont typeface="Arial" panose="020B0604020202020204" pitchFamily="34" charset="0"/>
              <a:buChar char="•"/>
            </a:pPr>
            <a:r>
              <a:rPr kumimoji="0" lang="en-US" altLang="zh-CN" b="0" i="1" dirty="0">
                <a:latin typeface="+mn-lt"/>
              </a:rPr>
              <a:t>Q</a:t>
            </a:r>
            <a:r>
              <a:rPr kumimoji="0" lang="zh-CN" altLang="en-US" b="0" dirty="0">
                <a:latin typeface="+mn-lt"/>
              </a:rPr>
              <a:t>：</a:t>
            </a:r>
            <a:r>
              <a:rPr kumimoji="0" lang="en-US" altLang="zh-CN" b="0" dirty="0">
                <a:latin typeface="+mn-lt"/>
              </a:rPr>
              <a:t>I go.</a:t>
            </a:r>
            <a:endParaRPr kumimoji="0" lang="zh-CN" altLang="en-US" b="0" dirty="0">
              <a:latin typeface="+mn-lt"/>
            </a:endParaRPr>
          </a:p>
          <a:p>
            <a:pPr lvl="1">
              <a:lnSpc>
                <a:spcPct val="90000"/>
              </a:lnSpc>
              <a:buFont typeface="Arial" panose="020B0604020202020204" pitchFamily="34" charset="0"/>
              <a:buChar char="•"/>
            </a:pPr>
            <a:r>
              <a:rPr kumimoji="0" lang="en-US" altLang="zh-CN" b="0" dirty="0">
                <a:latin typeface="+mn-lt"/>
              </a:rPr>
              <a:t>Represented as</a:t>
            </a:r>
            <a:r>
              <a:rPr kumimoji="0" lang="zh-CN" altLang="en-US" b="0" dirty="0">
                <a:latin typeface="+mn-lt"/>
              </a:rPr>
              <a:t>：</a:t>
            </a:r>
          </a:p>
          <a:p>
            <a:pPr lvl="1">
              <a:lnSpc>
                <a:spcPct val="90000"/>
              </a:lnSpc>
              <a:buFont typeface="Arial" panose="020B0604020202020204" pitchFamily="34" charset="0"/>
              <a:buChar char="•"/>
            </a:pPr>
            <a:r>
              <a:rPr kumimoji="0" lang="en-US" altLang="zh-CN" b="0" dirty="0">
                <a:latin typeface="+mn-lt"/>
              </a:rPr>
              <a:t>Simplify</a:t>
            </a:r>
            <a:r>
              <a:rPr kumimoji="0" lang="zh-CN" altLang="en-US" b="0" dirty="0">
                <a:latin typeface="+mn-lt"/>
              </a:rPr>
              <a:t>：</a:t>
            </a:r>
          </a:p>
          <a:p>
            <a:pPr lvl="1">
              <a:lnSpc>
                <a:spcPct val="90000"/>
              </a:lnSpc>
            </a:pPr>
            <a:endParaRPr kumimoji="0" lang="zh-CN" altLang="en-US" dirty="0">
              <a:latin typeface="+mn-lt"/>
            </a:endParaRPr>
          </a:p>
          <a:p>
            <a:pPr lvl="1">
              <a:lnSpc>
                <a:spcPct val="90000"/>
              </a:lnSpc>
            </a:pPr>
            <a:endParaRPr kumimoji="0" lang="zh-CN" altLang="en-US" dirty="0">
              <a:latin typeface="+mn-lt"/>
            </a:endParaRPr>
          </a:p>
          <a:p>
            <a:pPr lvl="1">
              <a:lnSpc>
                <a:spcPct val="90000"/>
              </a:lnSpc>
            </a:pPr>
            <a:endParaRPr kumimoji="0" lang="zh-CN" altLang="en-US" dirty="0">
              <a:latin typeface="+mn-lt"/>
            </a:endParaRPr>
          </a:p>
          <a:p>
            <a:pPr lvl="1">
              <a:lnSpc>
                <a:spcPct val="90000"/>
              </a:lnSpc>
            </a:pPr>
            <a:endParaRPr kumimoji="0" lang="zh-CN" altLang="en-US" dirty="0">
              <a:latin typeface="+mn-lt"/>
            </a:endParaRPr>
          </a:p>
        </p:txBody>
      </p:sp>
      <p:sp>
        <p:nvSpPr>
          <p:cNvPr id="13" name="矩形 12">
            <a:extLst>
              <a:ext uri="{FF2B5EF4-FFF2-40B4-BE49-F238E27FC236}">
                <a16:creationId xmlns:a16="http://schemas.microsoft.com/office/drawing/2014/main" id="{E43F9E9E-F663-439E-A114-24C0D43AD84D}"/>
              </a:ext>
            </a:extLst>
          </p:cNvPr>
          <p:cNvSpPr>
            <a:spLocks noChangeArrowheads="1"/>
          </p:cNvSpPr>
          <p:nvPr/>
        </p:nvSpPr>
        <p:spPr bwMode="auto">
          <a:xfrm>
            <a:off x="1964871" y="6195306"/>
            <a:ext cx="959098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lvl="1">
              <a:lnSpc>
                <a:spcPct val="90000"/>
              </a:lnSpc>
              <a:spcBef>
                <a:spcPct val="0"/>
              </a:spcBef>
              <a:buSzTx/>
              <a:buFontTx/>
              <a:buNone/>
            </a:pPr>
            <a:r>
              <a:rPr kumimoji="0" lang="en-US" altLang="zh-CN" dirty="0">
                <a:solidFill>
                  <a:srgbClr val="000000"/>
                </a:solidFill>
                <a:latin typeface="+mn-lt"/>
              </a:rPr>
              <a:t>The final meaning is</a:t>
            </a:r>
            <a:r>
              <a:rPr kumimoji="0" lang="zh-CN" altLang="en-US" dirty="0">
                <a:solidFill>
                  <a:srgbClr val="000000"/>
                </a:solidFill>
                <a:latin typeface="+mn-lt"/>
              </a:rPr>
              <a:t>：</a:t>
            </a:r>
            <a:r>
              <a:rPr kumimoji="0" lang="en-US" altLang="zh-CN" dirty="0">
                <a:solidFill>
                  <a:srgbClr val="000000"/>
                </a:solidFill>
                <a:latin typeface="+mn-lt"/>
              </a:rPr>
              <a:t>I went, but he didn't come.</a:t>
            </a:r>
            <a:endParaRPr kumimoji="0" lang="zh-CN" altLang="en-US" dirty="0">
              <a:solidFill>
                <a:srgbClr val="000000"/>
              </a:solidFill>
              <a:latin typeface="+mn-lt"/>
            </a:endParaRPr>
          </a:p>
        </p:txBody>
      </p:sp>
      <p:graphicFrame>
        <p:nvGraphicFramePr>
          <p:cNvPr id="14" name="Object 2">
            <a:extLst>
              <a:ext uri="{FF2B5EF4-FFF2-40B4-BE49-F238E27FC236}">
                <a16:creationId xmlns:a16="http://schemas.microsoft.com/office/drawing/2014/main" id="{DF72D6E2-89D2-47DF-9898-778B4A827621}"/>
              </a:ext>
            </a:extLst>
          </p:cNvPr>
          <p:cNvGraphicFramePr>
            <a:graphicFrameLocks noChangeAspect="1"/>
          </p:cNvGraphicFramePr>
          <p:nvPr>
            <p:extLst>
              <p:ext uri="{D42A27DB-BD31-4B8C-83A1-F6EECF244321}">
                <p14:modId xmlns:p14="http://schemas.microsoft.com/office/powerpoint/2010/main" val="1615697567"/>
              </p:ext>
            </p:extLst>
          </p:nvPr>
        </p:nvGraphicFramePr>
        <p:xfrm>
          <a:off x="5858320" y="3535269"/>
          <a:ext cx="2303463" cy="509587"/>
        </p:xfrm>
        <a:graphic>
          <a:graphicData uri="http://schemas.openxmlformats.org/presentationml/2006/ole">
            <mc:AlternateContent xmlns:mc="http://schemas.openxmlformats.org/markup-compatibility/2006">
              <mc:Choice xmlns:v="urn:schemas-microsoft-com:vml" Requires="v">
                <p:oleObj spid="_x0000_s6276" name="Equation" r:id="rId4" imgW="901309" imgH="203112" progId="Equation.DSMT4">
                  <p:embed/>
                </p:oleObj>
              </mc:Choice>
              <mc:Fallback>
                <p:oleObj name="Equation" r:id="rId4" imgW="901309" imgH="203112" progId="Equation.DSMT4">
                  <p:embed/>
                  <p:pic>
                    <p:nvPicPr>
                      <p:cNvPr id="11" name="Object 2">
                        <a:extLst>
                          <a:ext uri="{FF2B5EF4-FFF2-40B4-BE49-F238E27FC236}">
                            <a16:creationId xmlns:a16="http://schemas.microsoft.com/office/drawing/2014/main" id="{44E9551B-6C40-4A49-866B-A0A94D068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8320" y="3535269"/>
                        <a:ext cx="230346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
            <a:extLst>
              <a:ext uri="{FF2B5EF4-FFF2-40B4-BE49-F238E27FC236}">
                <a16:creationId xmlns:a16="http://schemas.microsoft.com/office/drawing/2014/main" id="{9F9034D5-C702-4C66-97B8-CE500F4ECA4F}"/>
              </a:ext>
            </a:extLst>
          </p:cNvPr>
          <p:cNvGraphicFramePr>
            <a:graphicFrameLocks noChangeAspect="1"/>
          </p:cNvGraphicFramePr>
          <p:nvPr>
            <p:extLst>
              <p:ext uri="{D42A27DB-BD31-4B8C-83A1-F6EECF244321}">
                <p14:modId xmlns:p14="http://schemas.microsoft.com/office/powerpoint/2010/main" val="1859967226"/>
              </p:ext>
            </p:extLst>
          </p:nvPr>
        </p:nvGraphicFramePr>
        <p:xfrm>
          <a:off x="5773918" y="4107815"/>
          <a:ext cx="4176713" cy="2019300"/>
        </p:xfrm>
        <a:graphic>
          <a:graphicData uri="http://schemas.openxmlformats.org/presentationml/2006/ole">
            <mc:AlternateContent xmlns:mc="http://schemas.openxmlformats.org/markup-compatibility/2006">
              <mc:Choice xmlns:v="urn:schemas-microsoft-com:vml" Requires="v">
                <p:oleObj spid="_x0000_s6277" name="Equation" r:id="rId6" imgW="1828800" imgH="889000" progId="Equation.DSMT4">
                  <p:embed/>
                </p:oleObj>
              </mc:Choice>
              <mc:Fallback>
                <p:oleObj name="Equation" r:id="rId6" imgW="1828800" imgH="889000" progId="Equation.DSMT4">
                  <p:embed/>
                  <p:pic>
                    <p:nvPicPr>
                      <p:cNvPr id="13" name="Object 3">
                        <a:extLst>
                          <a:ext uri="{FF2B5EF4-FFF2-40B4-BE49-F238E27FC236}">
                            <a16:creationId xmlns:a16="http://schemas.microsoft.com/office/drawing/2014/main" id="{A17E7A17-AEF5-4729-9A3F-3C9FDC98D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3918" y="4107815"/>
                        <a:ext cx="4176713"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矩形 15">
            <a:extLst>
              <a:ext uri="{FF2B5EF4-FFF2-40B4-BE49-F238E27FC236}">
                <a16:creationId xmlns:a16="http://schemas.microsoft.com/office/drawing/2014/main" id="{AEDBB66E-5C47-455C-8927-59B703850D03}"/>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替换规则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68523011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880001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Logical Equivalences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 name="矩形 3">
            <a:extLst>
              <a:ext uri="{FF2B5EF4-FFF2-40B4-BE49-F238E27FC236}">
                <a16:creationId xmlns:a16="http://schemas.microsoft.com/office/drawing/2014/main" id="{D4CB0022-DFD2-4A75-9099-17E762E29F70}"/>
              </a:ext>
            </a:extLst>
          </p:cNvPr>
          <p:cNvSpPr/>
          <p:nvPr/>
        </p:nvSpPr>
        <p:spPr>
          <a:xfrm>
            <a:off x="2386484" y="1446861"/>
            <a:ext cx="9179099" cy="3477875"/>
          </a:xfrm>
          <a:prstGeom prst="rect">
            <a:avLst/>
          </a:prstGeom>
        </p:spPr>
        <p:txBody>
          <a:bodyPr wrap="square">
            <a:spAutoFit/>
          </a:bodyPr>
          <a:lstStyle/>
          <a:p>
            <a:pPr marL="342900" indent="-342900">
              <a:buFont typeface="Wingdings" panose="05000000000000000000" pitchFamily="2" charset="2"/>
              <a:buChar char="l"/>
            </a:pPr>
            <a:r>
              <a:rPr lang="en-US" altLang="zh-CN" sz="2800" b="1" dirty="0">
                <a:solidFill>
                  <a:srgbClr val="0070C0"/>
                </a:solidFill>
              </a:rPr>
              <a:t>If the phone number database is open, the supervisor program is closed</a:t>
            </a:r>
            <a:r>
              <a:rPr lang="en-US" altLang="zh-CN" sz="2800" b="1" dirty="0"/>
              <a:t>, as long as the system is not in its initial state.</a:t>
            </a:r>
            <a:endParaRPr lang="zh-CN" altLang="en-US" sz="2800" b="1" dirty="0"/>
          </a:p>
          <a:p>
            <a:pPr lvl="2"/>
            <a:endParaRPr lang="zh-CN" altLang="en-US" b="1" dirty="0"/>
          </a:p>
          <a:p>
            <a:pPr lvl="2"/>
            <a:r>
              <a:rPr lang="en-US" altLang="zh-CN" sz="2400" b="1" i="1" dirty="0"/>
              <a:t>P</a:t>
            </a:r>
            <a:r>
              <a:rPr lang="zh-CN" altLang="en-US" sz="2400" b="1" dirty="0"/>
              <a:t>：</a:t>
            </a:r>
            <a:r>
              <a:rPr lang="en-US" altLang="zh-CN" sz="2400" b="1" dirty="0"/>
              <a:t>The phone number database is open</a:t>
            </a:r>
            <a:endParaRPr lang="zh-CN" altLang="en-US" sz="2400" b="1" dirty="0"/>
          </a:p>
          <a:p>
            <a:pPr lvl="2"/>
            <a:r>
              <a:rPr lang="en-US" altLang="zh-CN" sz="2400" b="1" i="1" dirty="0"/>
              <a:t>Q</a:t>
            </a:r>
            <a:r>
              <a:rPr lang="en-US" altLang="zh-CN" sz="2400" b="1" dirty="0"/>
              <a:t>:   The supervisor program is closed</a:t>
            </a:r>
            <a:endParaRPr lang="zh-CN" altLang="en-US" sz="2400" b="1" dirty="0"/>
          </a:p>
          <a:p>
            <a:pPr lvl="2"/>
            <a:r>
              <a:rPr lang="en-US" altLang="zh-CN" sz="2400" b="1" i="1" dirty="0"/>
              <a:t>R</a:t>
            </a:r>
            <a:r>
              <a:rPr lang="en-US" altLang="zh-CN" sz="2400" b="1" dirty="0"/>
              <a:t>:   The system is not in its initial state</a:t>
            </a:r>
            <a:endParaRPr lang="zh-CN" altLang="en-US" sz="2400" b="1" dirty="0"/>
          </a:p>
          <a:p>
            <a:pPr lvl="2"/>
            <a:endParaRPr lang="zh-CN" altLang="en-US" b="1" dirty="0"/>
          </a:p>
          <a:p>
            <a:pPr lvl="2"/>
            <a:r>
              <a:rPr lang="en-US" altLang="zh-CN" sz="2800" b="1" i="1" dirty="0"/>
              <a:t>R</a:t>
            </a:r>
            <a:r>
              <a:rPr lang="en-US" altLang="zh-CN" sz="2800" b="1" dirty="0">
                <a:cs typeface="Times New Roman" panose="02020603050405020304" pitchFamily="18" charset="0"/>
                <a:sym typeface="+mn-lt"/>
              </a:rPr>
              <a:t>→ </a:t>
            </a:r>
            <a:r>
              <a:rPr lang="en-US" altLang="zh-CN" sz="2800" b="1" dirty="0">
                <a:sym typeface="Wingdings" panose="05000000000000000000" pitchFamily="2" charset="2"/>
              </a:rPr>
              <a:t>(</a:t>
            </a:r>
            <a:r>
              <a:rPr lang="en-US" altLang="zh-CN" sz="2800" b="1" i="1" dirty="0">
                <a:solidFill>
                  <a:srgbClr val="0070C0"/>
                </a:solidFill>
              </a:rPr>
              <a:t>P</a:t>
            </a:r>
            <a:r>
              <a:rPr lang="en-US" altLang="zh-CN" sz="2800" b="1" dirty="0">
                <a:cs typeface="Times New Roman" panose="02020603050405020304" pitchFamily="18" charset="0"/>
                <a:sym typeface="+mn-lt"/>
              </a:rPr>
              <a:t>→ </a:t>
            </a:r>
            <a:r>
              <a:rPr lang="en-US" altLang="zh-CN" sz="2800" b="1" i="1" dirty="0">
                <a:solidFill>
                  <a:srgbClr val="0070C0"/>
                </a:solidFill>
              </a:rPr>
              <a:t>Q</a:t>
            </a:r>
            <a:r>
              <a:rPr lang="en-US" altLang="zh-CN" sz="2800" b="1" dirty="0"/>
              <a:t>)</a:t>
            </a:r>
          </a:p>
        </p:txBody>
      </p:sp>
      <p:sp>
        <p:nvSpPr>
          <p:cNvPr id="12" name="矩形 11">
            <a:extLst>
              <a:ext uri="{FF2B5EF4-FFF2-40B4-BE49-F238E27FC236}">
                <a16:creationId xmlns:a16="http://schemas.microsoft.com/office/drawing/2014/main" id="{700617DF-BA78-48D8-A365-257DCF524629}"/>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替换规则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63516318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DF812B-0D41-4395-B7B8-38DE394861B8}"/>
              </a:ext>
            </a:extLst>
          </p:cNvPr>
          <p:cNvSpPr>
            <a:spLocks noGrp="1"/>
          </p:cNvSpPr>
          <p:nvPr>
            <p:ph type="sldNum" sz="quarter" idx="4"/>
          </p:nvPr>
        </p:nvSpPr>
        <p:spPr/>
        <p:txBody>
          <a:bodyPr/>
          <a:lstStyle/>
          <a:p>
            <a:fld id="{297B5860-9389-40BC-8CED-DD2AAB23A1E9}" type="slidenum">
              <a:rPr lang="zh-CN" altLang="en-US" smtClean="0"/>
              <a:pPr/>
              <a:t>26</a:t>
            </a:fld>
            <a:endParaRPr lang="zh-CN" altLang="en-US" dirty="0"/>
          </a:p>
        </p:txBody>
      </p:sp>
      <p:sp>
        <p:nvSpPr>
          <p:cNvPr id="5" name="文本框 4">
            <a:extLst>
              <a:ext uri="{FF2B5EF4-FFF2-40B4-BE49-F238E27FC236}">
                <a16:creationId xmlns:a16="http://schemas.microsoft.com/office/drawing/2014/main" id="{6B647147-FC4A-465D-8533-60745DD029FC}"/>
              </a:ext>
            </a:extLst>
          </p:cNvPr>
          <p:cNvSpPr txBox="1"/>
          <p:nvPr>
            <p:custDataLst>
              <p:tags r:id="rId2"/>
            </p:custDataLst>
          </p:nvPr>
        </p:nvSpPr>
        <p:spPr>
          <a:xfrm>
            <a:off x="2035629" y="964406"/>
            <a:ext cx="97536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Find the equivalence of </a:t>
            </a:r>
            <a:r>
              <a:rPr lang="en-US" altLang="zh-CN" sz="2800" b="1" i="1" dirty="0"/>
              <a:t>R</a:t>
            </a:r>
            <a:r>
              <a:rPr lang="en-US" altLang="zh-CN" sz="2800" b="1" dirty="0">
                <a:cs typeface="Times New Roman" panose="02020603050405020304" pitchFamily="18" charset="0"/>
                <a:sym typeface="+mn-lt"/>
              </a:rPr>
              <a:t>→ </a:t>
            </a:r>
            <a:r>
              <a:rPr lang="en-US" altLang="zh-CN" sz="2800" b="1" dirty="0">
                <a:sym typeface="Wingdings" panose="05000000000000000000" pitchFamily="2" charset="2"/>
              </a:rPr>
              <a:t>(</a:t>
            </a:r>
            <a:r>
              <a:rPr lang="en-US" altLang="zh-CN" sz="2800" b="1" i="1" dirty="0">
                <a:solidFill>
                  <a:srgbClr val="0070C0"/>
                </a:solidFill>
              </a:rPr>
              <a:t>P</a:t>
            </a:r>
            <a:r>
              <a:rPr lang="en-US" altLang="zh-CN" sz="2800" b="1" dirty="0">
                <a:cs typeface="Times New Roman" panose="02020603050405020304" pitchFamily="18" charset="0"/>
                <a:sym typeface="+mn-lt"/>
              </a:rPr>
              <a:t>→ </a:t>
            </a:r>
            <a:r>
              <a:rPr lang="en-US" altLang="zh-CN" sz="2800" b="1" i="1" dirty="0">
                <a:solidFill>
                  <a:srgbClr val="0070C0"/>
                </a:solidFill>
              </a:rPr>
              <a:t>Q</a:t>
            </a:r>
            <a:r>
              <a:rPr lang="en-US" altLang="zh-CN" sz="2800" b="1" dirty="0"/>
              <a:t>)</a:t>
            </a:r>
          </a:p>
        </p:txBody>
      </p:sp>
      <p:sp>
        <p:nvSpPr>
          <p:cNvPr id="6" name="文本框 5">
            <a:extLst>
              <a:ext uri="{FF2B5EF4-FFF2-40B4-BE49-F238E27FC236}">
                <a16:creationId xmlns:a16="http://schemas.microsoft.com/office/drawing/2014/main" id="{CAE7FBA0-8138-4F3D-8E06-6EF061F6F9A0}"/>
              </a:ext>
            </a:extLst>
          </p:cNvPr>
          <p:cNvSpPr txBox="1"/>
          <p:nvPr>
            <p:custDataLst>
              <p:tags r:id="rId3"/>
            </p:custDataLst>
          </p:nvPr>
        </p:nvSpPr>
        <p:spPr>
          <a:xfrm>
            <a:off x="3043312" y="2786063"/>
            <a:ext cx="8534400" cy="642938"/>
          </a:xfrm>
          <a:prstGeom prst="rect">
            <a:avLst/>
          </a:prstGeom>
          <a:noFill/>
        </p:spPr>
        <p:txBody>
          <a:bodyPr vert="horz" rtlCol="0" anchor="ctr" anchorCtr="0">
            <a:noAutofit/>
          </a:bodyPr>
          <a:lstStyle/>
          <a:p>
            <a:r>
              <a:rPr lang="en-US" altLang="zh-CN" sz="2400" dirty="0">
                <a:cs typeface="Times New Roman" panose="02020603050405020304" pitchFamily="18" charset="0"/>
                <a:sym typeface="+mn-lt"/>
              </a:rPr>
              <a:t>¬</a:t>
            </a:r>
            <a:r>
              <a:rPr lang="en-US" altLang="zh-CN" sz="2400" b="1" dirty="0">
                <a:ea typeface="宋体" panose="02010600030101010101" pitchFamily="2" charset="-122"/>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A6DAAB2-D49C-4004-AAD9-2B90DA327D49}"/>
              </a:ext>
            </a:extLst>
          </p:cNvPr>
          <p:cNvSpPr txBox="1"/>
          <p:nvPr>
            <p:custDataLst>
              <p:tags r:id="rId4"/>
            </p:custDataLst>
          </p:nvPr>
        </p:nvSpPr>
        <p:spPr>
          <a:xfrm>
            <a:off x="3043312" y="3643313"/>
            <a:ext cx="8534400" cy="642938"/>
          </a:xfrm>
          <a:prstGeom prst="rect">
            <a:avLst/>
          </a:prstGeom>
          <a:noFill/>
        </p:spPr>
        <p:txBody>
          <a:bodyPr vert="horz" rtlCol="0" anchor="ctr" anchorCtr="0">
            <a:noAutofit/>
          </a:bodyPr>
          <a:lstStyle/>
          <a:p>
            <a:r>
              <a:rPr lang="en-US" altLang="zh-CN" sz="2400"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ACB3141E-C0D4-4B42-A281-7FC4B63B6703}"/>
              </a:ext>
            </a:extLst>
          </p:cNvPr>
          <p:cNvSpPr txBox="1"/>
          <p:nvPr>
            <p:custDataLst>
              <p:tags r:id="rId5"/>
            </p:custDataLst>
          </p:nvPr>
        </p:nvSpPr>
        <p:spPr>
          <a:xfrm>
            <a:off x="3043312" y="4500563"/>
            <a:ext cx="8534400" cy="642938"/>
          </a:xfrm>
          <a:prstGeom prst="rect">
            <a:avLst/>
          </a:prstGeom>
          <a:noFill/>
        </p:spPr>
        <p:txBody>
          <a:bodyPr vert="horz" rtlCol="0" anchor="ctr" anchorCtr="0">
            <a:noAutofit/>
          </a:bodyPr>
          <a:lstStyle/>
          <a:p>
            <a:r>
              <a:rPr lang="en-US" altLang="zh-CN" sz="2400"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 </a:t>
            </a:r>
            <a:r>
              <a:rPr lang="en-US" altLang="zh-CN" sz="2400" b="1"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 </a:t>
            </a:r>
            <a:r>
              <a:rPr lang="en-US" altLang="zh-CN" sz="2400" b="1" dirty="0">
                <a:cs typeface="Times New Roman" panose="02020603050405020304" pitchFamily="18" charset="0"/>
                <a:sym typeface="+mn-lt"/>
              </a:rPr>
              <a:t>∨ </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89682652-9BE4-404C-9B5E-AE0E33066AFF}"/>
              </a:ext>
            </a:extLst>
          </p:cNvPr>
          <p:cNvSpPr txBox="1"/>
          <p:nvPr>
            <p:custDataLst>
              <p:tags r:id="rId6"/>
            </p:custDataLst>
          </p:nvPr>
        </p:nvSpPr>
        <p:spPr>
          <a:xfrm>
            <a:off x="3043312" y="5357813"/>
            <a:ext cx="8534400" cy="642938"/>
          </a:xfrm>
          <a:prstGeom prst="rect">
            <a:avLst/>
          </a:prstGeom>
          <a:noFill/>
        </p:spPr>
        <p:txBody>
          <a:bodyPr vert="horz" rtlCol="0" anchor="ctr" anchorCtr="0">
            <a:noAutofit/>
          </a:bodyPr>
          <a:lstStyle/>
          <a:p>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 </a:t>
            </a:r>
            <a:r>
              <a:rPr lang="en-US" altLang="zh-CN" sz="2400" b="1" dirty="0">
                <a:cs typeface="Times New Roman" panose="02020603050405020304" pitchFamily="18" charset="0"/>
                <a:sym typeface="+mn-lt"/>
              </a:rPr>
              <a:t>∧</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400" dirty="0">
                <a:cs typeface="Times New Roman" panose="02020603050405020304" pitchFamily="18" charset="0"/>
                <a:sym typeface="+mn-lt"/>
              </a:rPr>
              <a:t>¬</a:t>
            </a:r>
            <a:r>
              <a:rPr lang="en-US" altLang="zh-CN"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R</a:t>
            </a:r>
            <a:r>
              <a:rPr lang="en-US" altLang="zh-CN" sz="2400" b="1" dirty="0">
                <a:cs typeface="Times New Roman" panose="02020603050405020304" pitchFamily="18" charset="0"/>
                <a:sym typeface="+mn-lt"/>
              </a:rPr>
              <a:t> </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A0482DD9-BCC6-4EE2-94C1-BA29F9ECDF40}"/>
              </a:ext>
            </a:extLst>
          </p:cNvPr>
          <p:cNvSpPr>
            <a:spLocks noChangeAspect="1"/>
          </p:cNvSpPr>
          <p:nvPr>
            <p:custDataLst>
              <p:tags r:id="rId7"/>
            </p:custDataLst>
          </p:nvPr>
        </p:nvSpPr>
        <p:spPr>
          <a:xfrm>
            <a:off x="2176537"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77C5CEC-F550-49D2-83CB-9462A254FE27}"/>
              </a:ext>
            </a:extLst>
          </p:cNvPr>
          <p:cNvSpPr>
            <a:spLocks noChangeAspect="1"/>
          </p:cNvSpPr>
          <p:nvPr>
            <p:custDataLst>
              <p:tags r:id="rId8"/>
            </p:custDataLst>
          </p:nvPr>
        </p:nvSpPr>
        <p:spPr>
          <a:xfrm>
            <a:off x="2176537"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674DE96-3BC3-4CC2-BCC7-79CE19769C20}"/>
              </a:ext>
            </a:extLst>
          </p:cNvPr>
          <p:cNvSpPr>
            <a:spLocks noChangeAspect="1"/>
          </p:cNvSpPr>
          <p:nvPr>
            <p:custDataLst>
              <p:tags r:id="rId9"/>
            </p:custDataLst>
          </p:nvPr>
        </p:nvSpPr>
        <p:spPr>
          <a:xfrm>
            <a:off x="2176537"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0D1ADE00-C342-44C4-9551-55B02D421113}"/>
              </a:ext>
            </a:extLst>
          </p:cNvPr>
          <p:cNvSpPr>
            <a:spLocks noChangeAspect="1"/>
          </p:cNvSpPr>
          <p:nvPr>
            <p:custDataLst>
              <p:tags r:id="rId10"/>
            </p:custDataLst>
          </p:nvPr>
        </p:nvSpPr>
        <p:spPr>
          <a:xfrm>
            <a:off x="2176537"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5BD21375-05E0-4FB8-8C04-2E34D396B75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3" name="矩形 2" hidden="1">
            <a:extLst>
              <a:ext uri="{FF2B5EF4-FFF2-40B4-BE49-F238E27FC236}">
                <a16:creationId xmlns:a16="http://schemas.microsoft.com/office/drawing/2014/main" id="{DE929E59-FA41-4902-B148-696734F0D20C}"/>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4" name="文本框 23" hidden="1">
            <a:extLst>
              <a:ext uri="{FF2B5EF4-FFF2-40B4-BE49-F238E27FC236}">
                <a16:creationId xmlns:a16="http://schemas.microsoft.com/office/drawing/2014/main" id="{4465FE52-088C-4B39-A381-5309448BDE81}"/>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5" name="文本框 24" hidden="1">
            <a:extLst>
              <a:ext uri="{FF2B5EF4-FFF2-40B4-BE49-F238E27FC236}">
                <a16:creationId xmlns:a16="http://schemas.microsoft.com/office/drawing/2014/main" id="{88E19BDA-A6F3-451F-A4F3-70FC4D11EC5A}"/>
              </a:ext>
            </a:extLst>
          </p:cNvPr>
          <p:cNvSpPr txBox="1"/>
          <p:nvPr>
            <p:custDataLst>
              <p:tags r:id="rId14"/>
            </p:custDataLst>
          </p:nvPr>
        </p:nvSpPr>
        <p:spPr>
          <a:xfrm>
            <a:off x="12827000" y="1270000"/>
            <a:ext cx="3332480" cy="1905000"/>
          </a:xfrm>
          <a:prstGeom prst="rect">
            <a:avLst/>
          </a:prstGeom>
          <a:noFill/>
        </p:spPr>
        <p:txBody>
          <a:bodyPr vert="horz" rtlCol="0" anchor="t" anchorCtr="0">
            <a:spAutoFit/>
          </a:bodyPr>
          <a:lstStyle/>
          <a:p>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此处添加答案解析</a:t>
            </a:r>
          </a:p>
        </p:txBody>
      </p:sp>
      <p:grpSp>
        <p:nvGrpSpPr>
          <p:cNvPr id="23" name="组合 22" hidden="1">
            <a:extLst>
              <a:ext uri="{FF2B5EF4-FFF2-40B4-BE49-F238E27FC236}">
                <a16:creationId xmlns:a16="http://schemas.microsoft.com/office/drawing/2014/main" id="{DC6DC7D6-3818-4098-95C6-E29C6727933A}"/>
              </a:ext>
            </a:extLst>
          </p:cNvPr>
          <p:cNvGrpSpPr/>
          <p:nvPr>
            <p:custDataLst>
              <p:tags r:id="rId15"/>
            </p:custDataLst>
          </p:nvPr>
        </p:nvGrpSpPr>
        <p:grpSpPr>
          <a:xfrm>
            <a:off x="12585700" y="0"/>
            <a:ext cx="3815080" cy="647700"/>
            <a:chOff x="12585700" y="0"/>
            <a:chExt cx="3815080" cy="647700"/>
          </a:xfrm>
        </p:grpSpPr>
        <p:sp>
          <p:nvSpPr>
            <p:cNvPr id="20" name="RemarkBack" hidden="1">
              <a:extLst>
                <a:ext uri="{FF2B5EF4-FFF2-40B4-BE49-F238E27FC236}">
                  <a16:creationId xmlns:a16="http://schemas.microsoft.com/office/drawing/2014/main" id="{EA941CE2-EDC7-4F14-BA75-D952DA0613D7}"/>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hidden="1">
              <a:extLst>
                <a:ext uri="{FF2B5EF4-FFF2-40B4-BE49-F238E27FC236}">
                  <a16:creationId xmlns:a16="http://schemas.microsoft.com/office/drawing/2014/main" id="{A49323AE-5F0D-49B4-BA5C-D7A867966C93}"/>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hidden="1">
              <a:extLst>
                <a:ext uri="{FF2B5EF4-FFF2-40B4-BE49-F238E27FC236}">
                  <a16:creationId xmlns:a16="http://schemas.microsoft.com/office/drawing/2014/main" id="{EB6E0F18-82F4-4012-94B5-2EDF10F28EAF}"/>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9" name="组合 18">
            <a:extLst>
              <a:ext uri="{FF2B5EF4-FFF2-40B4-BE49-F238E27FC236}">
                <a16:creationId xmlns:a16="http://schemas.microsoft.com/office/drawing/2014/main" id="{1D199988-EED2-481F-9E18-B1849CD9159C}"/>
              </a:ext>
            </a:extLst>
          </p:cNvPr>
          <p:cNvGrpSpPr/>
          <p:nvPr>
            <p:custDataLst>
              <p:tags r:id="rId16"/>
            </p:custDataLst>
          </p:nvPr>
        </p:nvGrpSpPr>
        <p:grpSpPr>
          <a:xfrm>
            <a:off x="0" y="0"/>
            <a:ext cx="12192000" cy="635000"/>
            <a:chOff x="0" y="0"/>
            <a:chExt cx="12192000" cy="635000"/>
          </a:xfrm>
        </p:grpSpPr>
        <p:sp>
          <p:nvSpPr>
            <p:cNvPr id="15" name="TitleBackground">
              <a:extLst>
                <a:ext uri="{FF2B5EF4-FFF2-40B4-BE49-F238E27FC236}">
                  <a16:creationId xmlns:a16="http://schemas.microsoft.com/office/drawing/2014/main" id="{B023FDE2-2BB5-4504-BC08-774F59712052}"/>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6D2CF7B2-92CC-40F1-A8E5-DEEC8BE47C2E}"/>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DF872084-1119-4F4A-8E86-2FE864671813}"/>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08EA9E67-B7B8-47F6-90EC-A95B621598DC}"/>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7884C8C-26F6-4DDE-997F-A5CE2B05259A}"/>
              </a:ext>
            </a:extLst>
          </p:cNvPr>
          <p:cNvPicPr>
            <a:picLocks/>
          </p:cNvPicPr>
          <p:nvPr>
            <p:custDataLst>
              <p:tags r:id="rId17"/>
            </p:custDataLst>
          </p:nvPr>
        </p:nvPicPr>
        <p:blipFill>
          <a:blip r:embed="rId2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6310356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985433"/>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1 Propositional Logic</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1.4 Tautology (</a:t>
            </a:r>
            <a:r>
              <a:rPr lang="zh-CN" altLang="en-US" sz="4000" dirty="0">
                <a:solidFill>
                  <a:schemeClr val="bg1"/>
                </a:solidFill>
                <a:effectLst>
                  <a:outerShdw blurRad="38100" dist="38100" dir="2700000" algn="tl">
                    <a:srgbClr val="000000">
                      <a:alpha val="43137"/>
                    </a:srgbClr>
                  </a:outerShdw>
                </a:effectLst>
                <a:cs typeface="+mn-ea"/>
                <a:sym typeface="+mn-lt"/>
              </a:rPr>
              <a:t>永真式</a:t>
            </a:r>
            <a:r>
              <a:rPr lang="en-US" altLang="zh-CN" sz="4000" dirty="0">
                <a:solidFill>
                  <a:schemeClr val="bg1"/>
                </a:solidFill>
                <a:effectLst>
                  <a:outerShdw blurRad="38100" dist="38100" dir="2700000" algn="tl">
                    <a:srgbClr val="000000">
                      <a:alpha val="43137"/>
                    </a:srgbClr>
                  </a:outerShdw>
                </a:effectLst>
                <a:cs typeface="+mn-ea"/>
                <a:sym typeface="+mn-lt"/>
              </a:rPr>
              <a:t>/</a:t>
            </a:r>
            <a:r>
              <a:rPr lang="zh-CN" altLang="en-US" sz="4000" dirty="0">
                <a:solidFill>
                  <a:schemeClr val="bg1"/>
                </a:solidFill>
                <a:effectLst>
                  <a:outerShdw blurRad="38100" dist="38100" dir="2700000" algn="tl">
                    <a:srgbClr val="000000">
                      <a:alpha val="43137"/>
                    </a:srgbClr>
                  </a:outerShdw>
                </a:effectLst>
                <a:cs typeface="+mn-ea"/>
                <a:sym typeface="+mn-lt"/>
              </a:rPr>
              <a:t>重言式</a:t>
            </a:r>
            <a:r>
              <a:rPr lang="en-US" altLang="zh-CN" sz="4000" dirty="0">
                <a:solidFill>
                  <a:schemeClr val="bg1"/>
                </a:solidFill>
                <a:effectLst>
                  <a:outerShdw blurRad="38100" dist="38100" dir="2700000" algn="tl">
                    <a:srgbClr val="000000">
                      <a:alpha val="43137"/>
                    </a:srgbClr>
                  </a:outerShdw>
                </a:effectLst>
                <a:cs typeface="+mn-ea"/>
                <a:sym typeface="+mn-lt"/>
              </a:rPr>
              <a:t>) and Tautological implication</a:t>
            </a:r>
            <a:r>
              <a:rPr lang="zh-CN" altLang="en-US" sz="4000" dirty="0">
                <a:solidFill>
                  <a:schemeClr val="bg1"/>
                </a:solidFill>
                <a:effectLst>
                  <a:outerShdw blurRad="38100" dist="38100" dir="2700000" algn="tl">
                    <a:srgbClr val="000000">
                      <a:alpha val="43137"/>
                    </a:srgbClr>
                  </a:outerShdw>
                </a:effectLst>
                <a:cs typeface="+mn-ea"/>
                <a:sym typeface="+mn-lt"/>
              </a:rPr>
              <a:t>（永真蕴含式）</a:t>
            </a:r>
            <a:endParaRPr lang="en-US" altLang="zh-CN" sz="4000" dirty="0">
              <a:solidFill>
                <a:schemeClr val="bg1"/>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6898819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101509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Tautology</a:t>
            </a:r>
            <a:r>
              <a:rPr lang="en-US" altLang="zh-CN" sz="4000" b="1" dirty="0">
                <a:solidFill>
                  <a:schemeClr val="bg1"/>
                </a:solidFill>
                <a:effectLst>
                  <a:outerShdw blurRad="38100" dist="38100" dir="2700000" algn="tl">
                    <a:srgbClr val="000000">
                      <a:alpha val="43137"/>
                    </a:srgbClr>
                  </a:outerShdw>
                </a:effectLst>
                <a:cs typeface="+mn-ea"/>
                <a:sym typeface="+mn-lt"/>
              </a:rPr>
              <a:t> (</a:t>
            </a:r>
            <a:r>
              <a:rPr lang="zh-CN" altLang="en-US" sz="4000" b="1" dirty="0">
                <a:solidFill>
                  <a:schemeClr val="bg1"/>
                </a:solidFill>
                <a:effectLst>
                  <a:outerShdw blurRad="38100" dist="38100" dir="2700000" algn="tl">
                    <a:srgbClr val="000000">
                      <a:alpha val="43137"/>
                    </a:srgbClr>
                  </a:outerShdw>
                </a:effectLst>
                <a:cs typeface="+mn-ea"/>
                <a:sym typeface="+mn-lt"/>
              </a:rPr>
              <a:t>永真式</a:t>
            </a:r>
            <a:r>
              <a:rPr lang="en-US" altLang="zh-CN" sz="4000" b="1" dirty="0">
                <a:solidFill>
                  <a:schemeClr val="bg1"/>
                </a:solidFill>
                <a:effectLst>
                  <a:outerShdw blurRad="38100" dist="38100" dir="2700000" algn="tl">
                    <a:srgbClr val="000000">
                      <a:alpha val="43137"/>
                    </a:srgbClr>
                  </a:outerShdw>
                </a:effectLst>
                <a:cs typeface="+mn-ea"/>
                <a:sym typeface="+mn-lt"/>
              </a:rPr>
              <a: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2">
            <a:extLst>
              <a:ext uri="{FF2B5EF4-FFF2-40B4-BE49-F238E27FC236}">
                <a16:creationId xmlns:a16="http://schemas.microsoft.com/office/drawing/2014/main" id="{F45E973A-D03E-45D7-A505-59025480E95F}"/>
              </a:ext>
            </a:extLst>
          </p:cNvPr>
          <p:cNvSpPr txBox="1">
            <a:spLocks noChangeArrowheads="1"/>
          </p:cNvSpPr>
          <p:nvPr/>
        </p:nvSpPr>
        <p:spPr>
          <a:xfrm>
            <a:off x="1877786" y="909449"/>
            <a:ext cx="8991600" cy="7620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b="1" dirty="0">
              <a:solidFill>
                <a:srgbClr val="C00000"/>
              </a:solidFill>
            </a:endParaRPr>
          </a:p>
        </p:txBody>
      </p:sp>
      <p:sp>
        <p:nvSpPr>
          <p:cNvPr id="13" name="Rectangle 3">
            <a:extLst>
              <a:ext uri="{FF2B5EF4-FFF2-40B4-BE49-F238E27FC236}">
                <a16:creationId xmlns:a16="http://schemas.microsoft.com/office/drawing/2014/main" id="{1C8C8C0F-EFB4-4BA5-B7FE-18563E5655C8}"/>
              </a:ext>
            </a:extLst>
          </p:cNvPr>
          <p:cNvSpPr txBox="1">
            <a:spLocks noChangeArrowheads="1"/>
          </p:cNvSpPr>
          <p:nvPr/>
        </p:nvSpPr>
        <p:spPr>
          <a:xfrm>
            <a:off x="2373086" y="1512473"/>
            <a:ext cx="8001000" cy="5503862"/>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14" name="矩形: 圆角 13">
            <a:extLst>
              <a:ext uri="{FF2B5EF4-FFF2-40B4-BE49-F238E27FC236}">
                <a16:creationId xmlns:a16="http://schemas.microsoft.com/office/drawing/2014/main" id="{E1523D0E-4719-4E14-BD69-293A616FBFCF}"/>
              </a:ext>
            </a:extLst>
          </p:cNvPr>
          <p:cNvSpPr/>
          <p:nvPr/>
        </p:nvSpPr>
        <p:spPr>
          <a:xfrm>
            <a:off x="2144485" y="1343509"/>
            <a:ext cx="9682843" cy="1338951"/>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zh-CN" sz="2400" b="1" dirty="0">
                <a:solidFill>
                  <a:schemeClr val="accent3"/>
                </a:solidFill>
                <a:latin typeface="+mj-lt"/>
              </a:rPr>
              <a:t>Tautology (</a:t>
            </a:r>
            <a:r>
              <a:rPr lang="zh-CN" altLang="en-US" sz="2400" b="1" dirty="0">
                <a:solidFill>
                  <a:schemeClr val="accent3"/>
                </a:solidFill>
                <a:latin typeface="+mj-lt"/>
              </a:rPr>
              <a:t>永真式</a:t>
            </a:r>
            <a:r>
              <a:rPr lang="en-US" altLang="zh-CN" sz="2400" b="1" dirty="0">
                <a:solidFill>
                  <a:schemeClr val="accent3"/>
                </a:solidFill>
                <a:latin typeface="+mj-lt"/>
              </a:rPr>
              <a:t>/</a:t>
            </a:r>
            <a:r>
              <a:rPr lang="zh-CN" altLang="en-US" sz="2400" b="1" dirty="0">
                <a:solidFill>
                  <a:schemeClr val="accent3"/>
                </a:solidFill>
                <a:latin typeface="+mj-lt"/>
              </a:rPr>
              <a:t>重言式</a:t>
            </a:r>
            <a:r>
              <a:rPr lang="en-US" altLang="zh-CN" sz="2400" b="1" dirty="0">
                <a:solidFill>
                  <a:schemeClr val="accent3"/>
                </a:solidFill>
                <a:latin typeface="+mj-lt"/>
              </a:rPr>
              <a:t>)  </a:t>
            </a:r>
            <a:r>
              <a:rPr lang="en-US" altLang="zh-CN" sz="2400" dirty="0">
                <a:solidFill>
                  <a:schemeClr val="tx1"/>
                </a:solidFill>
                <a:latin typeface="+mj-lt"/>
              </a:rPr>
              <a:t>A  tautology is a propositional formula which is always true. Example: </a:t>
            </a:r>
            <a:r>
              <a:rPr lang="en-US" altLang="zh-CN" sz="2400" i="1" dirty="0">
                <a:solidFill>
                  <a:schemeClr val="tx1"/>
                </a:solidFill>
                <a:latin typeface="Times New Roman" panose="02020603050405020304" pitchFamily="18" charset="0"/>
                <a:cs typeface="Times New Roman" panose="02020603050405020304" pitchFamily="18" charset="0"/>
              </a:rPr>
              <a:t>P </a:t>
            </a:r>
            <a:r>
              <a:rPr lang="en-US" altLang="zh-CN" sz="2400" dirty="0">
                <a:solidFill>
                  <a:schemeClr val="tx1"/>
                </a:solidFill>
                <a:latin typeface="+mj-lt"/>
              </a:rPr>
              <a:t>∨¬</a:t>
            </a:r>
            <a:r>
              <a:rPr lang="en-US" altLang="zh-CN" sz="2400" i="1" dirty="0">
                <a:solidFill>
                  <a:schemeClr val="tx1"/>
                </a:solidFill>
                <a:latin typeface="Times New Roman" panose="02020603050405020304" pitchFamily="18" charset="0"/>
                <a:cs typeface="Times New Roman" panose="02020603050405020304" pitchFamily="18" charset="0"/>
              </a:rPr>
              <a:t>P</a:t>
            </a:r>
            <a:r>
              <a:rPr lang="en-US" altLang="zh-CN" sz="2400" dirty="0">
                <a:solidFill>
                  <a:schemeClr val="tx1"/>
                </a:solidFill>
                <a:latin typeface="+mj-lt"/>
              </a:rPr>
              <a:t> </a:t>
            </a:r>
          </a:p>
        </p:txBody>
      </p:sp>
      <p:sp>
        <p:nvSpPr>
          <p:cNvPr id="15" name="矩形: 圆角 14">
            <a:extLst>
              <a:ext uri="{FF2B5EF4-FFF2-40B4-BE49-F238E27FC236}">
                <a16:creationId xmlns:a16="http://schemas.microsoft.com/office/drawing/2014/main" id="{B0A7423C-FBF2-470C-8D24-FE13E5F140F5}"/>
              </a:ext>
            </a:extLst>
          </p:cNvPr>
          <p:cNvSpPr/>
          <p:nvPr/>
        </p:nvSpPr>
        <p:spPr>
          <a:xfrm>
            <a:off x="2144483" y="2966717"/>
            <a:ext cx="9682843" cy="1338951"/>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zh-CN" sz="2400" b="1" dirty="0">
                <a:solidFill>
                  <a:schemeClr val="accent3"/>
                </a:solidFill>
                <a:latin typeface="+mj-lt"/>
              </a:rPr>
              <a:t>Contradiction</a:t>
            </a:r>
            <a:r>
              <a:rPr lang="zh-CN" altLang="en-US" sz="2400" b="1" dirty="0">
                <a:solidFill>
                  <a:schemeClr val="accent3"/>
                </a:solidFill>
                <a:latin typeface="+mj-lt"/>
              </a:rPr>
              <a:t>（永假式</a:t>
            </a:r>
            <a:r>
              <a:rPr lang="en-US" altLang="zh-CN" sz="2400" b="1" dirty="0">
                <a:solidFill>
                  <a:schemeClr val="accent3"/>
                </a:solidFill>
                <a:latin typeface="+mj-lt"/>
              </a:rPr>
              <a:t>/</a:t>
            </a:r>
            <a:r>
              <a:rPr lang="zh-CN" altLang="en-US" sz="2400" b="1" dirty="0">
                <a:solidFill>
                  <a:schemeClr val="accent3"/>
                </a:solidFill>
                <a:latin typeface="+mj-lt"/>
              </a:rPr>
              <a:t>矛盾式） </a:t>
            </a:r>
            <a:r>
              <a:rPr lang="en-US" altLang="zh-CN" sz="2400" dirty="0">
                <a:solidFill>
                  <a:schemeClr val="tx1"/>
                </a:solidFill>
                <a:latin typeface="+mj-lt"/>
              </a:rPr>
              <a:t>A  contradiction</a:t>
            </a:r>
            <a:r>
              <a:rPr lang="zh-CN" altLang="en-US" sz="2400" dirty="0">
                <a:solidFill>
                  <a:schemeClr val="tx1"/>
                </a:solidFill>
                <a:latin typeface="+mj-lt"/>
              </a:rPr>
              <a:t>（永假式） </a:t>
            </a:r>
            <a:r>
              <a:rPr lang="en-US" altLang="zh-CN" sz="2400" dirty="0">
                <a:solidFill>
                  <a:schemeClr val="tx1"/>
                </a:solidFill>
                <a:latin typeface="+mj-lt"/>
              </a:rPr>
              <a:t>is a propositional formula which is always false. Example: </a:t>
            </a:r>
            <a:r>
              <a:rPr lang="en-US" altLang="zh-CN" sz="2400" i="1" dirty="0">
                <a:solidFill>
                  <a:schemeClr val="tx1"/>
                </a:solidFill>
                <a:latin typeface="Times New Roman" panose="02020603050405020304" pitchFamily="18" charset="0"/>
                <a:cs typeface="Times New Roman" panose="02020603050405020304" pitchFamily="18" charset="0"/>
              </a:rPr>
              <a:t>P </a:t>
            </a:r>
            <a:r>
              <a:rPr lang="en-US" altLang="zh-CN" sz="2400" dirty="0">
                <a:solidFill>
                  <a:schemeClr val="tx1"/>
                </a:solidFill>
                <a:latin typeface="+mj-lt"/>
              </a:rPr>
              <a:t>∧¬</a:t>
            </a:r>
            <a:r>
              <a:rPr lang="en-US" altLang="zh-CN" sz="2400" i="1" dirty="0">
                <a:solidFill>
                  <a:schemeClr val="tx1"/>
                </a:solidFill>
                <a:latin typeface="Times New Roman" panose="02020603050405020304" pitchFamily="18" charset="0"/>
                <a:cs typeface="Times New Roman" panose="02020603050405020304" pitchFamily="18" charset="0"/>
              </a:rPr>
              <a:t>P</a:t>
            </a:r>
            <a:endParaRPr lang="en-US" altLang="zh-CN" sz="2400" dirty="0">
              <a:solidFill>
                <a:schemeClr val="tx1"/>
              </a:solidFill>
              <a:latin typeface="+mj-lt"/>
            </a:endParaRPr>
          </a:p>
        </p:txBody>
      </p:sp>
      <p:sp>
        <p:nvSpPr>
          <p:cNvPr id="16" name="矩形: 圆角 15">
            <a:extLst>
              <a:ext uri="{FF2B5EF4-FFF2-40B4-BE49-F238E27FC236}">
                <a16:creationId xmlns:a16="http://schemas.microsoft.com/office/drawing/2014/main" id="{C9801215-60EF-49E2-BF0D-07A8DE2771D7}"/>
              </a:ext>
            </a:extLst>
          </p:cNvPr>
          <p:cNvSpPr/>
          <p:nvPr/>
        </p:nvSpPr>
        <p:spPr>
          <a:xfrm>
            <a:off x="2144483" y="4589925"/>
            <a:ext cx="9682843" cy="1966490"/>
          </a:xfrm>
          <a:prstGeom prst="roundRect">
            <a:avLst>
              <a:gd name="adj" fmla="val 633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zh-CN" sz="2400" b="1" dirty="0">
                <a:solidFill>
                  <a:schemeClr val="accent3"/>
                </a:solidFill>
                <a:latin typeface="+mj-lt"/>
              </a:rPr>
              <a:t>Contingency</a:t>
            </a:r>
            <a:r>
              <a:rPr lang="zh-CN" altLang="en-US" sz="2400" b="1" dirty="0">
                <a:solidFill>
                  <a:schemeClr val="accent3"/>
                </a:solidFill>
                <a:latin typeface="+mj-lt"/>
              </a:rPr>
              <a:t>（可满足式）</a:t>
            </a:r>
            <a:r>
              <a:rPr lang="en-US" altLang="zh-CN" sz="2400" dirty="0">
                <a:solidFill>
                  <a:schemeClr val="tx1"/>
                </a:solidFill>
                <a:latin typeface="+mj-lt"/>
              </a:rPr>
              <a:t>If there is at least one set of truth assignment which makes the formula is true, the formula is called a  contingency</a:t>
            </a:r>
            <a:r>
              <a:rPr lang="zh-CN" altLang="en-US" sz="2400" dirty="0">
                <a:solidFill>
                  <a:schemeClr val="tx1"/>
                </a:solidFill>
                <a:latin typeface="+mj-lt"/>
              </a:rPr>
              <a:t>（可满足式）</a:t>
            </a:r>
          </a:p>
          <a:p>
            <a:pPr algn="just">
              <a:lnSpc>
                <a:spcPct val="150000"/>
              </a:lnSpc>
            </a:pPr>
            <a:endParaRPr lang="en-US" altLang="zh-CN" sz="2400" dirty="0">
              <a:solidFill>
                <a:schemeClr val="tx1"/>
              </a:solidFill>
              <a:latin typeface="+mj-lt"/>
            </a:endParaRPr>
          </a:p>
        </p:txBody>
      </p:sp>
      <p:sp>
        <p:nvSpPr>
          <p:cNvPr id="17" name="矩形 16">
            <a:extLst>
              <a:ext uri="{FF2B5EF4-FFF2-40B4-BE49-F238E27FC236}">
                <a16:creationId xmlns:a16="http://schemas.microsoft.com/office/drawing/2014/main" id="{5E077B72-C938-4A44-BFB8-DBF3B6185C7C}"/>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定义与性质</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12147298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759533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Tautology</a:t>
            </a:r>
            <a:r>
              <a:rPr lang="en-US" altLang="zh-CN" sz="4000" b="1" dirty="0">
                <a:solidFill>
                  <a:schemeClr val="bg1"/>
                </a:solidFill>
                <a:effectLst>
                  <a:outerShdw blurRad="38100" dist="38100" dir="2700000" algn="tl">
                    <a:srgbClr val="000000">
                      <a:alpha val="43137"/>
                    </a:srgbClr>
                  </a:outerShdw>
                </a:effectLst>
                <a:cs typeface="+mn-ea"/>
                <a:sym typeface="+mn-lt"/>
              </a:rPr>
              <a:t> (</a:t>
            </a:r>
            <a:r>
              <a:rPr lang="zh-CN" altLang="en-US" sz="4000" b="1" dirty="0">
                <a:solidFill>
                  <a:schemeClr val="bg1"/>
                </a:solidFill>
                <a:effectLst>
                  <a:outerShdw blurRad="38100" dist="38100" dir="2700000" algn="tl">
                    <a:srgbClr val="000000">
                      <a:alpha val="43137"/>
                    </a:srgbClr>
                  </a:outerShdw>
                </a:effectLst>
                <a:cs typeface="+mn-ea"/>
                <a:sym typeface="+mn-lt"/>
              </a:rPr>
              <a:t>永真式</a:t>
            </a:r>
            <a:r>
              <a:rPr lang="en-US" altLang="zh-CN" sz="4000" b="1" dirty="0">
                <a:solidFill>
                  <a:schemeClr val="bg1"/>
                </a:solidFill>
                <a:effectLst>
                  <a:outerShdw blurRad="38100" dist="38100" dir="2700000" algn="tl">
                    <a:srgbClr val="000000">
                      <a:alpha val="43137"/>
                    </a:srgbClr>
                  </a:outerShdw>
                </a:effectLst>
                <a:cs typeface="+mn-ea"/>
                <a:sym typeface="+mn-lt"/>
              </a:rPr>
              <a: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FCCE9C7-1ABD-4F6B-9CA3-CB2491C96AB9}"/>
              </a:ext>
            </a:extLst>
          </p:cNvPr>
          <p:cNvSpPr txBox="1">
            <a:spLocks noChangeArrowheads="1"/>
          </p:cNvSpPr>
          <p:nvPr/>
        </p:nvSpPr>
        <p:spPr>
          <a:xfrm>
            <a:off x="2224429" y="1292500"/>
            <a:ext cx="9956788"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dirty="0"/>
              <a:t>The truth tables of</a:t>
            </a:r>
            <a:r>
              <a:rPr lang="zh-CN" altLang="en-US" dirty="0"/>
              <a:t> </a:t>
            </a:r>
            <a:r>
              <a:rPr lang="en-US" altLang="zh-CN" i="1" dirty="0"/>
              <a:t>P</a:t>
            </a:r>
            <a:r>
              <a:rPr lang="en-US" altLang="zh-CN" dirty="0">
                <a:sym typeface="Symbol" panose="05050102010706020507" pitchFamily="18" charset="2"/>
              </a:rPr>
              <a:t></a:t>
            </a:r>
            <a:r>
              <a:rPr lang="en-US" altLang="zh-CN" i="1" dirty="0">
                <a:sym typeface="Symbol" panose="05050102010706020507" pitchFamily="18" charset="2"/>
              </a:rPr>
              <a:t>P</a:t>
            </a:r>
            <a:r>
              <a:rPr lang="en-US" altLang="zh-CN" dirty="0">
                <a:sym typeface="Symbol" panose="05050102010706020507" pitchFamily="18" charset="2"/>
              </a:rPr>
              <a:t>,</a:t>
            </a:r>
            <a:r>
              <a:rPr lang="en-US" altLang="zh-CN" i="1" dirty="0">
                <a:sym typeface="Symbol" panose="05050102010706020507" pitchFamily="18" charset="2"/>
              </a:rPr>
              <a:t>P</a:t>
            </a:r>
            <a:r>
              <a:rPr lang="en-US" altLang="zh-CN" dirty="0">
                <a:sym typeface="Symbol" panose="05050102010706020507" pitchFamily="18" charset="2"/>
              </a:rPr>
              <a:t></a:t>
            </a:r>
            <a:r>
              <a:rPr lang="en-US" altLang="zh-CN" i="1" dirty="0">
                <a:sym typeface="Symbol" panose="05050102010706020507" pitchFamily="18" charset="2"/>
              </a:rPr>
              <a:t>P</a:t>
            </a:r>
            <a:r>
              <a:rPr lang="en-US" altLang="zh-CN" dirty="0">
                <a:sym typeface="Symbol" panose="05050102010706020507" pitchFamily="18" charset="2"/>
              </a:rPr>
              <a:t>,</a:t>
            </a:r>
            <a:r>
              <a:rPr lang="en-US" altLang="zh-CN" i="1" dirty="0">
                <a:sym typeface="Symbol" panose="05050102010706020507" pitchFamily="18" charset="2"/>
              </a:rPr>
              <a:t>P</a:t>
            </a:r>
            <a:r>
              <a:rPr lang="en-US" altLang="zh-CN" dirty="0">
                <a:sym typeface="Symbol" panose="05050102010706020507" pitchFamily="18" charset="2"/>
              </a:rPr>
              <a:t></a:t>
            </a:r>
            <a:r>
              <a:rPr lang="en-US" altLang="zh-CN" i="1" dirty="0">
                <a:sym typeface="Symbol" panose="05050102010706020507" pitchFamily="18" charset="2"/>
              </a:rPr>
              <a:t>Q </a:t>
            </a:r>
            <a:r>
              <a:rPr lang="en-US" altLang="zh-CN" dirty="0"/>
              <a:t>are as follows;</a:t>
            </a:r>
            <a:r>
              <a:rPr lang="zh-CN" altLang="en-US" dirty="0"/>
              <a:t> </a:t>
            </a:r>
          </a:p>
        </p:txBody>
      </p:sp>
      <p:pic>
        <p:nvPicPr>
          <p:cNvPr id="13" name="Object 11" descr="1421252295835546">
            <a:extLst>
              <a:ext uri="{FF2B5EF4-FFF2-40B4-BE49-F238E27FC236}">
                <a16:creationId xmlns:a16="http://schemas.microsoft.com/office/drawing/2014/main" id="{EE5854EC-2FFB-4376-985F-66B10B44E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9" y="2294585"/>
            <a:ext cx="338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ject 12" descr="1601252295835546">
            <a:extLst>
              <a:ext uri="{FF2B5EF4-FFF2-40B4-BE49-F238E27FC236}">
                <a16:creationId xmlns:a16="http://schemas.microsoft.com/office/drawing/2014/main" id="{2BFC13C9-6AA0-4A6B-8F94-5F90954043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3838" y="2294585"/>
            <a:ext cx="1079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Object 13" descr="1611252295835546">
            <a:extLst>
              <a:ext uri="{FF2B5EF4-FFF2-40B4-BE49-F238E27FC236}">
                <a16:creationId xmlns:a16="http://schemas.microsoft.com/office/drawing/2014/main" id="{B71AF39A-CA07-448A-8908-561C30221D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8526" y="2294584"/>
            <a:ext cx="11525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Object 14" descr="1421252295835546">
            <a:extLst>
              <a:ext uri="{FF2B5EF4-FFF2-40B4-BE49-F238E27FC236}">
                <a16:creationId xmlns:a16="http://schemas.microsoft.com/office/drawing/2014/main" id="{68FB8DE0-02F7-445C-AC41-B106060AF7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1314" y="4021785"/>
            <a:ext cx="339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Object 15" descr="1631252295835546">
            <a:extLst>
              <a:ext uri="{FF2B5EF4-FFF2-40B4-BE49-F238E27FC236}">
                <a16:creationId xmlns:a16="http://schemas.microsoft.com/office/drawing/2014/main" id="{14ECBC0E-C745-4CAA-891B-1572CB0F41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4201" y="4021784"/>
            <a:ext cx="3286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ject 16" descr="1621252295835546">
            <a:extLst>
              <a:ext uri="{FF2B5EF4-FFF2-40B4-BE49-F238E27FC236}">
                <a16:creationId xmlns:a16="http://schemas.microsoft.com/office/drawing/2014/main" id="{D99EFD77-1DD2-496D-91B7-CA73108234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5500" y="4021784"/>
            <a:ext cx="10810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Group 20">
            <a:extLst>
              <a:ext uri="{FF2B5EF4-FFF2-40B4-BE49-F238E27FC236}">
                <a16:creationId xmlns:a16="http://schemas.microsoft.com/office/drawing/2014/main" id="{337CB2DD-C774-4735-AC93-ACE4AE36CC85}"/>
              </a:ext>
            </a:extLst>
          </p:cNvPr>
          <p:cNvGraphicFramePr>
            <a:graphicFrameLocks noGrp="1"/>
          </p:cNvGraphicFramePr>
          <p:nvPr>
            <p:extLst>
              <p:ext uri="{D42A27DB-BD31-4B8C-83A1-F6EECF244321}">
                <p14:modId xmlns:p14="http://schemas.microsoft.com/office/powerpoint/2010/main" val="1020233045"/>
              </p:ext>
            </p:extLst>
          </p:nvPr>
        </p:nvGraphicFramePr>
        <p:xfrm>
          <a:off x="3575051" y="2150122"/>
          <a:ext cx="5237163" cy="1574483"/>
        </p:xfrm>
        <a:graphic>
          <a:graphicData uri="http://schemas.openxmlformats.org/drawingml/2006/table">
            <a:tbl>
              <a:tblPr/>
              <a:tblGrid>
                <a:gridCol w="1414463">
                  <a:extLst>
                    <a:ext uri="{9D8B030D-6E8A-4147-A177-3AD203B41FA5}">
                      <a16:colId xmlns:a16="http://schemas.microsoft.com/office/drawing/2014/main" val="20000"/>
                    </a:ext>
                  </a:extLst>
                </a:gridCol>
                <a:gridCol w="1698625">
                  <a:extLst>
                    <a:ext uri="{9D8B030D-6E8A-4147-A177-3AD203B41FA5}">
                      <a16:colId xmlns:a16="http://schemas.microsoft.com/office/drawing/2014/main" val="20001"/>
                    </a:ext>
                  </a:extLst>
                </a:gridCol>
                <a:gridCol w="2124075">
                  <a:extLst>
                    <a:ext uri="{9D8B030D-6E8A-4147-A177-3AD203B41FA5}">
                      <a16:colId xmlns:a16="http://schemas.microsoft.com/office/drawing/2014/main" val="20002"/>
                    </a:ext>
                  </a:extLst>
                </a:gridCol>
              </a:tblGrid>
              <a:tr h="538163">
                <a:tc>
                  <a:txBody>
                    <a:body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zh-CN" sz="2800" b="0" i="0" u="none" strike="noStrike" cap="none" normalizeH="0" baseline="0" dirty="0">
                        <a:ln>
                          <a:noFill/>
                        </a:ln>
                        <a:solidFill>
                          <a:schemeClr val="tx1"/>
                        </a:solidFill>
                        <a:effectLst/>
                        <a:latin typeface="Franklin Gothic Demi" pitchFamily="34" charset="0"/>
                        <a:ea typeface="宋体" pitchFamily="2" charset="-122"/>
                      </a:endParaRP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zh-CN" sz="2800" b="0" i="0" u="none" strike="noStrike" cap="none" normalizeH="0" baseline="0" dirty="0">
                        <a:ln>
                          <a:noFill/>
                        </a:ln>
                        <a:solidFill>
                          <a:schemeClr val="tx1"/>
                        </a:solidFill>
                        <a:effectLst/>
                        <a:latin typeface="Franklin Gothic Demi" pitchFamily="34"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zh-CN" sz="2800" b="0" i="0" u="none" strike="noStrike" cap="none" normalizeH="0" baseline="0">
                        <a:ln>
                          <a:noFill/>
                        </a:ln>
                        <a:solidFill>
                          <a:schemeClr val="tx1"/>
                        </a:solidFill>
                        <a:effectLst/>
                        <a:latin typeface="Franklin Gothic Demi" pitchFamily="34" charset="0"/>
                        <a:ea typeface="宋体" pitchFamily="2" charset="-122"/>
                      </a:endParaRP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zh-CN" altLang="en-US" sz="2800" b="1" i="0" u="none" strike="noStrike" cap="none" normalizeH="0" baseline="0" dirty="0">
                          <a:ln>
                            <a:noFill/>
                          </a:ln>
                          <a:solidFill>
                            <a:schemeClr val="tx1"/>
                          </a:solidFill>
                          <a:effectLst/>
                          <a:latin typeface="+mj-lt"/>
                          <a:ea typeface="宋体" pitchFamily="2" charset="-122"/>
                        </a:rPr>
                        <a:t>０</a:t>
                      </a: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zh-CN" altLang="en-US" sz="2800" b="1" i="0" u="none" strike="noStrike" cap="none" normalizeH="0" baseline="0" dirty="0">
                          <a:ln>
                            <a:noFill/>
                          </a:ln>
                          <a:solidFill>
                            <a:schemeClr val="tx1"/>
                          </a:solidFill>
                          <a:effectLst/>
                          <a:latin typeface="+mj-lt"/>
                          <a:ea typeface="宋体" pitchFamily="2" charset="-122"/>
                        </a:rPr>
                        <a:t>１</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zh-CN" altLang="en-US" sz="2800" b="1" i="0" u="none" strike="noStrike" cap="none" normalizeH="0" baseline="0" dirty="0">
                          <a:ln>
                            <a:noFill/>
                          </a:ln>
                          <a:solidFill>
                            <a:schemeClr val="tx1"/>
                          </a:solidFill>
                          <a:effectLst/>
                          <a:latin typeface="+mj-lt"/>
                          <a:ea typeface="宋体" pitchFamily="2" charset="-122"/>
                        </a:rPr>
                        <a:t>０</a:t>
                      </a: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zh-CN" altLang="en-US" sz="2800" b="1" i="0" u="none" strike="noStrike" cap="none" normalizeH="0" baseline="0">
                          <a:ln>
                            <a:noFill/>
                          </a:ln>
                          <a:solidFill>
                            <a:schemeClr val="tx1"/>
                          </a:solidFill>
                          <a:effectLst/>
                          <a:latin typeface="+mj-lt"/>
                          <a:ea typeface="宋体" pitchFamily="2" charset="-122"/>
                        </a:rPr>
                        <a:t>１</a:t>
                      </a: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zh-CN" altLang="en-US" sz="2800" b="1" i="0" u="none" strike="noStrike" cap="none" normalizeH="0" baseline="0" dirty="0">
                          <a:ln>
                            <a:noFill/>
                          </a:ln>
                          <a:solidFill>
                            <a:schemeClr val="tx1"/>
                          </a:solidFill>
                          <a:effectLst/>
                          <a:latin typeface="+mj-lt"/>
                          <a:ea typeface="宋体" pitchFamily="2" charset="-122"/>
                        </a:rPr>
                        <a:t>１</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zh-CN" altLang="en-US" sz="2800" b="1" i="0" u="none" strike="noStrike" cap="none" normalizeH="0" baseline="0" dirty="0">
                          <a:ln>
                            <a:noFill/>
                          </a:ln>
                          <a:solidFill>
                            <a:schemeClr val="tx1"/>
                          </a:solidFill>
                          <a:effectLst/>
                          <a:latin typeface="+mj-lt"/>
                          <a:ea typeface="宋体" pitchFamily="2" charset="-122"/>
                        </a:rPr>
                        <a:t>０</a:t>
                      </a: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0" name="Group 57">
            <a:extLst>
              <a:ext uri="{FF2B5EF4-FFF2-40B4-BE49-F238E27FC236}">
                <a16:creationId xmlns:a16="http://schemas.microsoft.com/office/drawing/2014/main" id="{B7F26CA3-2BFE-4E66-861C-53DA76A19BC7}"/>
              </a:ext>
            </a:extLst>
          </p:cNvPr>
          <p:cNvGraphicFramePr>
            <a:graphicFrameLocks noGrp="1"/>
          </p:cNvGraphicFramePr>
          <p:nvPr>
            <p:extLst>
              <p:ext uri="{D42A27DB-BD31-4B8C-83A1-F6EECF244321}">
                <p14:modId xmlns:p14="http://schemas.microsoft.com/office/powerpoint/2010/main" val="343383294"/>
              </p:ext>
            </p:extLst>
          </p:nvPr>
        </p:nvGraphicFramePr>
        <p:xfrm>
          <a:off x="3575051" y="3878910"/>
          <a:ext cx="5256213" cy="2479676"/>
        </p:xfrm>
        <a:graphic>
          <a:graphicData uri="http://schemas.openxmlformats.org/drawingml/2006/table">
            <a:tbl>
              <a:tblPr/>
              <a:tblGrid>
                <a:gridCol w="1419225">
                  <a:extLst>
                    <a:ext uri="{9D8B030D-6E8A-4147-A177-3AD203B41FA5}">
                      <a16:colId xmlns:a16="http://schemas.microsoft.com/office/drawing/2014/main" val="20000"/>
                    </a:ext>
                  </a:extLst>
                </a:gridCol>
                <a:gridCol w="1704975">
                  <a:extLst>
                    <a:ext uri="{9D8B030D-6E8A-4147-A177-3AD203B41FA5}">
                      <a16:colId xmlns:a16="http://schemas.microsoft.com/office/drawing/2014/main" val="20001"/>
                    </a:ext>
                  </a:extLst>
                </a:gridCol>
                <a:gridCol w="2132013">
                  <a:extLst>
                    <a:ext uri="{9D8B030D-6E8A-4147-A177-3AD203B41FA5}">
                      <a16:colId xmlns:a16="http://schemas.microsoft.com/office/drawing/2014/main" val="20002"/>
                    </a:ext>
                  </a:extLst>
                </a:gridCol>
              </a:tblGrid>
              <a:tr h="636588">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Pct val="100000"/>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endPar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488">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rPr>
                        <a:t>1</a:t>
                      </a:r>
                    </a:p>
                  </a:txBody>
                  <a:tcPr horzOverflow="overflow">
                    <a:lnL w="25400" cap="flat" cmpd="sng" algn="ctr">
                      <a:solidFill>
                        <a:srgbClr val="FFFFFF"/>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a:ln>
                            <a:noFill/>
                          </a:ln>
                          <a:solidFill>
                            <a:schemeClr val="tx1"/>
                          </a:solidFill>
                          <a:effectLst/>
                          <a:latin typeface="Franklin Gothic Demi" pitchFamily="34" charset="0"/>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400" b="0" i="0" u="none" strike="noStrike" cap="none" normalizeH="0" baseline="0" dirty="0">
                          <a:ln>
                            <a:noFill/>
                          </a:ln>
                          <a:solidFill>
                            <a:schemeClr val="tx1"/>
                          </a:solidFill>
                          <a:effectLst/>
                          <a:latin typeface="Franklin Gothic Demi" pitchFamily="34" charset="0"/>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2540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 name="矩形 20">
            <a:extLst>
              <a:ext uri="{FF2B5EF4-FFF2-40B4-BE49-F238E27FC236}">
                <a16:creationId xmlns:a16="http://schemas.microsoft.com/office/drawing/2014/main" id="{288F9A17-4809-436C-A6AC-F6691D790CF7}"/>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定义与性质</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6734427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Review</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E8F87EEC-F734-40B8-982C-3D036E99EF95}"/>
              </a:ext>
            </a:extLst>
          </p:cNvPr>
          <p:cNvSpPr txBox="1">
            <a:spLocks noChangeArrowheads="1"/>
          </p:cNvSpPr>
          <p:nvPr/>
        </p:nvSpPr>
        <p:spPr>
          <a:xfrm>
            <a:off x="7073576" y="1247775"/>
            <a:ext cx="3924300" cy="26622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zh-CN" altLang="en-US" sz="2000" dirty="0"/>
          </a:p>
        </p:txBody>
      </p:sp>
      <p:sp>
        <p:nvSpPr>
          <p:cNvPr id="14" name="Rectangle 4">
            <a:extLst>
              <a:ext uri="{FF2B5EF4-FFF2-40B4-BE49-F238E27FC236}">
                <a16:creationId xmlns:a16="http://schemas.microsoft.com/office/drawing/2014/main" id="{4E86E7EA-AD1B-4786-97A0-343515DCC9A6}"/>
              </a:ext>
            </a:extLst>
          </p:cNvPr>
          <p:cNvSpPr>
            <a:spLocks noChangeArrowheads="1"/>
          </p:cNvSpPr>
          <p:nvPr/>
        </p:nvSpPr>
        <p:spPr bwMode="auto">
          <a:xfrm>
            <a:off x="7987409" y="2305277"/>
            <a:ext cx="3603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r>
              <a:rPr kumimoji="0" lang="en-US" altLang="zh-CN" sz="2800" dirty="0"/>
              <a:t>▽</a:t>
            </a:r>
          </a:p>
        </p:txBody>
      </p:sp>
      <p:grpSp>
        <p:nvGrpSpPr>
          <p:cNvPr id="15" name="Group 139">
            <a:extLst>
              <a:ext uri="{FF2B5EF4-FFF2-40B4-BE49-F238E27FC236}">
                <a16:creationId xmlns:a16="http://schemas.microsoft.com/office/drawing/2014/main" id="{8BE403AA-A7BE-485E-BAC7-F620A8C7BAC7}"/>
              </a:ext>
            </a:extLst>
          </p:cNvPr>
          <p:cNvGrpSpPr>
            <a:grpSpLocks/>
          </p:cNvGrpSpPr>
          <p:nvPr/>
        </p:nvGrpSpPr>
        <p:grpSpPr bwMode="auto">
          <a:xfrm>
            <a:off x="5175477" y="2259240"/>
            <a:ext cx="5519738" cy="639307"/>
            <a:chOff x="-533" y="837"/>
            <a:chExt cx="3477" cy="1027"/>
          </a:xfrm>
        </p:grpSpPr>
        <p:sp>
          <p:nvSpPr>
            <p:cNvPr id="16" name="Rectangle 140">
              <a:extLst>
                <a:ext uri="{FF2B5EF4-FFF2-40B4-BE49-F238E27FC236}">
                  <a16:creationId xmlns:a16="http://schemas.microsoft.com/office/drawing/2014/main" id="{AD0BB8DA-B2AA-4EE5-97D1-29F88E39A6A9}"/>
                </a:ext>
              </a:extLst>
            </p:cNvPr>
            <p:cNvSpPr>
              <a:spLocks noChangeAspect="1" noChangeArrowheads="1"/>
            </p:cNvSpPr>
            <p:nvPr/>
          </p:nvSpPr>
          <p:spPr bwMode="auto">
            <a:xfrm>
              <a:off x="1719" y="1698"/>
              <a:ext cx="1225"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000"/>
            </a:p>
          </p:txBody>
        </p:sp>
        <p:sp>
          <p:nvSpPr>
            <p:cNvPr id="17" name="Rectangle 141">
              <a:extLst>
                <a:ext uri="{FF2B5EF4-FFF2-40B4-BE49-F238E27FC236}">
                  <a16:creationId xmlns:a16="http://schemas.microsoft.com/office/drawing/2014/main" id="{39A75317-4C07-46BF-BCBE-07A2EDC661D0}"/>
                </a:ext>
              </a:extLst>
            </p:cNvPr>
            <p:cNvSpPr>
              <a:spLocks noChangeArrowheads="1"/>
            </p:cNvSpPr>
            <p:nvPr/>
          </p:nvSpPr>
          <p:spPr bwMode="auto">
            <a:xfrm>
              <a:off x="-533" y="837"/>
              <a:ext cx="160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r>
                <a:rPr kumimoji="0" lang="en-US" altLang="zh-CN" dirty="0">
                  <a:solidFill>
                    <a:srgbClr val="000000"/>
                  </a:solidFill>
                  <a:latin typeface="Symbol" panose="05050102010706020507" pitchFamily="18" charset="2"/>
                </a:rPr>
                <a:t>Ø  Ù  Ú  ®   «</a:t>
              </a:r>
              <a:endParaRPr kumimoji="0" lang="en-US" altLang="zh-CN" dirty="0"/>
            </a:p>
          </p:txBody>
        </p:sp>
      </p:grpSp>
      <p:graphicFrame>
        <p:nvGraphicFramePr>
          <p:cNvPr id="18" name="Group 5">
            <a:extLst>
              <a:ext uri="{FF2B5EF4-FFF2-40B4-BE49-F238E27FC236}">
                <a16:creationId xmlns:a16="http://schemas.microsoft.com/office/drawing/2014/main" id="{1698587E-C11C-48A1-A671-CCDEAC5B3450}"/>
              </a:ext>
            </a:extLst>
          </p:cNvPr>
          <p:cNvGraphicFramePr>
            <a:graphicFrameLocks noGrp="1"/>
          </p:cNvGraphicFramePr>
          <p:nvPr>
            <p:extLst>
              <p:ext uri="{D42A27DB-BD31-4B8C-83A1-F6EECF244321}">
                <p14:modId xmlns:p14="http://schemas.microsoft.com/office/powerpoint/2010/main" val="3477733757"/>
              </p:ext>
            </p:extLst>
          </p:nvPr>
        </p:nvGraphicFramePr>
        <p:xfrm>
          <a:off x="3235474" y="3501001"/>
          <a:ext cx="6787854" cy="2005439"/>
        </p:xfrm>
        <a:graphic>
          <a:graphicData uri="http://schemas.openxmlformats.org/drawingml/2006/table">
            <a:tbl>
              <a:tblPr>
                <a:tableStyleId>{E8B1032C-EA38-4F05-BA0D-38AFFFC7BED3}</a:tableStyleId>
              </a:tblPr>
              <a:tblGrid>
                <a:gridCol w="636237">
                  <a:extLst>
                    <a:ext uri="{9D8B030D-6E8A-4147-A177-3AD203B41FA5}">
                      <a16:colId xmlns:a16="http://schemas.microsoft.com/office/drawing/2014/main" val="20000"/>
                    </a:ext>
                  </a:extLst>
                </a:gridCol>
                <a:gridCol w="545919">
                  <a:extLst>
                    <a:ext uri="{9D8B030D-6E8A-4147-A177-3AD203B41FA5}">
                      <a16:colId xmlns:a16="http://schemas.microsoft.com/office/drawing/2014/main" val="20001"/>
                    </a:ext>
                  </a:extLst>
                </a:gridCol>
                <a:gridCol w="604122">
                  <a:extLst>
                    <a:ext uri="{9D8B030D-6E8A-4147-A177-3AD203B41FA5}">
                      <a16:colId xmlns:a16="http://schemas.microsoft.com/office/drawing/2014/main" val="20002"/>
                    </a:ext>
                  </a:extLst>
                </a:gridCol>
                <a:gridCol w="939301">
                  <a:extLst>
                    <a:ext uri="{9D8B030D-6E8A-4147-A177-3AD203B41FA5}">
                      <a16:colId xmlns:a16="http://schemas.microsoft.com/office/drawing/2014/main" val="20003"/>
                    </a:ext>
                  </a:extLst>
                </a:gridCol>
                <a:gridCol w="939301">
                  <a:extLst>
                    <a:ext uri="{9D8B030D-6E8A-4147-A177-3AD203B41FA5}">
                      <a16:colId xmlns:a16="http://schemas.microsoft.com/office/drawing/2014/main" val="20004"/>
                    </a:ext>
                  </a:extLst>
                </a:gridCol>
                <a:gridCol w="939301">
                  <a:extLst>
                    <a:ext uri="{9D8B030D-6E8A-4147-A177-3AD203B41FA5}">
                      <a16:colId xmlns:a16="http://schemas.microsoft.com/office/drawing/2014/main" val="20005"/>
                    </a:ext>
                  </a:extLst>
                </a:gridCol>
                <a:gridCol w="1131977">
                  <a:extLst>
                    <a:ext uri="{9D8B030D-6E8A-4147-A177-3AD203B41FA5}">
                      <a16:colId xmlns:a16="http://schemas.microsoft.com/office/drawing/2014/main" val="20006"/>
                    </a:ext>
                  </a:extLst>
                </a:gridCol>
                <a:gridCol w="1051696">
                  <a:extLst>
                    <a:ext uri="{9D8B030D-6E8A-4147-A177-3AD203B41FA5}">
                      <a16:colId xmlns:a16="http://schemas.microsoft.com/office/drawing/2014/main" val="20007"/>
                    </a:ext>
                  </a:extLst>
                </a:gridCol>
              </a:tblGrid>
              <a:tr h="420575">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P</a:t>
                      </a:r>
                      <a:endParaRPr kumimoji="0" lang="en-US" altLang="zh-CN" sz="2000" b="1" i="1"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Q</a:t>
                      </a:r>
                      <a:endParaRPr kumimoji="0" lang="en-US" altLang="zh-CN" sz="2000" b="1" i="1"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sym typeface="Symbol" panose="05050102010706020507" pitchFamily="18" charset="2"/>
                        </a:rPr>
                        <a:t>P</a:t>
                      </a:r>
                      <a:endParaRPr kumimoji="0" lang="en-US" altLang="zh-CN" sz="2000" b="1" i="1"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P</a:t>
                      </a: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a:t>
                      </a: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Q</a:t>
                      </a:r>
                      <a:endParaRPr kumimoji="0" lang="en-US" altLang="zh-CN" sz="2000" b="1" i="1"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P</a:t>
                      </a: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a:t>
                      </a:r>
                      <a:r>
                        <a:rPr kumimoji="0" lang="en-US" altLang="zh-CN" sz="2000" b="1" i="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Q</a:t>
                      </a:r>
                      <a:endParaRPr kumimoji="0" lang="en-US" altLang="zh-CN" sz="2000" b="1" i="1"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p>
                      <a:endParaRPr lang="zh-CN" b="1" dirty="0">
                        <a:latin typeface="Times New Roman" panose="02020603050405020304" pitchFamily="18" charset="0"/>
                        <a:cs typeface="Times New Roman" panose="02020603050405020304" pitchFamily="18" charset="0"/>
                      </a:endParaRPr>
                    </a:p>
                  </a:txBody>
                  <a:tcPr marT="45708" marB="45708" horzOverflow="overflow">
                    <a:blipFill>
                      <a:blip r:embed="rId3"/>
                      <a:stretch>
                        <a:fillRect l="-391558" t="-7246" r="-234416" b="-402899"/>
                      </a:stretch>
                    </a:blipFill>
                  </a:tcPr>
                </a:tc>
                <a:tc>
                  <a:txBody>
                    <a:bodyPr/>
                    <a:lstStyle/>
                    <a:p>
                      <a:endParaRPr lang="zh-CN" b="1" dirty="0">
                        <a:latin typeface="Times New Roman" panose="02020603050405020304" pitchFamily="18" charset="0"/>
                        <a:cs typeface="Times New Roman" panose="02020603050405020304" pitchFamily="18" charset="0"/>
                      </a:endParaRPr>
                    </a:p>
                  </a:txBody>
                  <a:tcPr marT="45708" marB="45708" horzOverflow="overflow">
                    <a:blipFill>
                      <a:blip r:embed="rId3"/>
                      <a:stretch>
                        <a:fillRect l="-406989" t="-7246" r="-94086" b="-402899"/>
                      </a:stretch>
                    </a:blipFill>
                  </a:tcPr>
                </a:tc>
                <a:tc>
                  <a:txBody>
                    <a:bodyPr/>
                    <a:lstStyle/>
                    <a:p>
                      <a:endParaRPr lang="zh-CN" b="1" dirty="0">
                        <a:latin typeface="Times New Roman" panose="02020603050405020304" pitchFamily="18" charset="0"/>
                        <a:cs typeface="Times New Roman" panose="02020603050405020304" pitchFamily="18" charset="0"/>
                      </a:endParaRPr>
                    </a:p>
                  </a:txBody>
                  <a:tcPr marT="45708" marB="45708" horzOverflow="overflow">
                    <a:blipFill>
                      <a:blip r:embed="rId3"/>
                      <a:stretch>
                        <a:fillRect l="-545087" t="-7246" r="-1156" b="-402899"/>
                      </a:stretch>
                    </a:blipFill>
                  </a:tcPr>
                </a:tc>
                <a:extLst>
                  <a:ext uri="{0D108BD9-81ED-4DB2-BD59-A6C34878D82A}">
                    <a16:rowId xmlns:a16="http://schemas.microsoft.com/office/drawing/2014/main" val="10000"/>
                  </a:ext>
                </a:extLst>
              </a:tr>
              <a:tr h="396216">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extLst>
                  <a:ext uri="{0D108BD9-81ED-4DB2-BD59-A6C34878D82A}">
                    <a16:rowId xmlns:a16="http://schemas.microsoft.com/office/drawing/2014/main" val="10001"/>
                  </a:ext>
                </a:extLst>
              </a:tr>
              <a:tr h="396216">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extLst>
                  <a:ext uri="{0D108BD9-81ED-4DB2-BD59-A6C34878D82A}">
                    <a16:rowId xmlns:a16="http://schemas.microsoft.com/office/drawing/2014/main" val="10002"/>
                  </a:ext>
                </a:extLst>
              </a:tr>
              <a:tr h="396216">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solidFill>
                            <a:srgbClr val="0070C0"/>
                          </a:solidFill>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extLst>
                  <a:ext uri="{0D108BD9-81ED-4DB2-BD59-A6C34878D82A}">
                    <a16:rowId xmlns:a16="http://schemas.microsoft.com/office/drawing/2014/main" val="10003"/>
                  </a:ext>
                </a:extLst>
              </a:tr>
              <a:tr h="396216">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solidFill>
                            <a:srgbClr val="0070C0"/>
                          </a:solidFill>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a:ln>
                            <a:noFill/>
                          </a:ln>
                          <a:effectLst/>
                          <a:latin typeface="Times New Roman" panose="02020603050405020304" pitchFamily="18" charset="0"/>
                          <a:cs typeface="Times New Roman" panose="02020603050405020304" pitchFamily="18" charset="0"/>
                        </a:rPr>
                        <a:t>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tc>
                  <a:txBody>
                    <a:bodyPr/>
                    <a:lstStyle>
                      <a:lvl1pPr eaLnBrk="0" hangingPunct="0">
                        <a:spcBef>
                          <a:spcPct val="20000"/>
                        </a:spcBef>
                        <a:defRPr sz="2800">
                          <a:solidFill>
                            <a:schemeClr val="tx1"/>
                          </a:solidFill>
                          <a:latin typeface="Franklin Gothic Demi" panose="020B0703020102020204" pitchFamily="34" charset="0"/>
                          <a:ea typeface="宋体" panose="02010600030101010101" pitchFamily="2" charset="-122"/>
                        </a:defRPr>
                      </a:lvl1pPr>
                      <a:lvl2pPr marL="742950" indent="-285750" eaLnBrk="0" hangingPunct="0">
                        <a:spcBef>
                          <a:spcPct val="20000"/>
                        </a:spcBef>
                        <a:defRPr sz="2400">
                          <a:solidFill>
                            <a:schemeClr val="tx1"/>
                          </a:solidFill>
                          <a:latin typeface="Franklin Gothic Demi" panose="020B0703020102020204" pitchFamily="34" charset="0"/>
                          <a:ea typeface="宋体" panose="02010600030101010101" pitchFamily="2" charset="-122"/>
                        </a:defRPr>
                      </a:lvl2pPr>
                      <a:lvl3pPr marL="1143000" indent="-228600" eaLnBrk="0" hangingPunct="0">
                        <a:spcBef>
                          <a:spcPct val="20000"/>
                        </a:spcBef>
                        <a:defRPr sz="2000">
                          <a:solidFill>
                            <a:schemeClr val="tx1"/>
                          </a:solidFill>
                          <a:latin typeface="Franklin Gothic Demi" panose="020B0703020102020204" pitchFamily="34" charset="0"/>
                          <a:ea typeface="宋体" panose="02010600030101010101" pitchFamily="2" charset="-122"/>
                        </a:defRPr>
                      </a:lvl3pPr>
                      <a:lvl4pPr marL="16002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4pPr>
                      <a:lvl5pPr marL="2057400" indent="-228600" eaLnBrk="0" hangingPunct="0">
                        <a:spcBef>
                          <a:spcPct val="20000"/>
                        </a:spcBef>
                        <a:defRPr>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SzPct val="100000"/>
                        <a:defRPr>
                          <a:solidFill>
                            <a:schemeClr val="tx1"/>
                          </a:solidFill>
                          <a:latin typeface="Franklin Gothic Demi" panose="020B07030201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100000"/>
                        <a:buFontTx/>
                        <a:buNone/>
                        <a:tabLst/>
                      </a:pPr>
                      <a:r>
                        <a:rPr kumimoji="0" lang="en-US" altLang="zh-CN" sz="2000" b="1" u="none" strike="noStrike" cap="none" normalizeH="0" baseline="0" dirty="0">
                          <a:ln>
                            <a:noFill/>
                          </a:ln>
                          <a:effectLst/>
                          <a:latin typeface="Times New Roman" panose="02020603050405020304" pitchFamily="18" charset="0"/>
                          <a:cs typeface="Times New Roman" panose="02020603050405020304" pitchFamily="18" charset="0"/>
                        </a:rPr>
                        <a:t>0</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8483194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93508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Substitution Rule</a:t>
            </a:r>
            <a:r>
              <a:rPr lang="zh-CN" altLang="en-US" sz="4800" b="1" dirty="0">
                <a:solidFill>
                  <a:schemeClr val="bg1"/>
                </a:solidFill>
                <a:effectLst>
                  <a:outerShdw blurRad="38100" dist="38100" dir="2700000" algn="tl">
                    <a:srgbClr val="000000">
                      <a:alpha val="43137"/>
                    </a:srgbClr>
                  </a:outerShdw>
                </a:effectLst>
                <a:cs typeface="+mn-ea"/>
                <a:sym typeface="+mn-lt"/>
              </a:rPr>
              <a:t>（代入规则）</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12" name="图片 11">
            <a:extLst>
              <a:ext uri="{FF2B5EF4-FFF2-40B4-BE49-F238E27FC236}">
                <a16:creationId xmlns:a16="http://schemas.microsoft.com/office/drawing/2014/main" id="{FAEE3A56-3113-4F58-8BC2-60EC752B1022}"/>
              </a:ext>
            </a:extLst>
          </p:cNvPr>
          <p:cNvPicPr>
            <a:picLocks noChangeAspect="1"/>
          </p:cNvPicPr>
          <p:nvPr/>
        </p:nvPicPr>
        <p:blipFill>
          <a:blip r:embed="rId3"/>
          <a:stretch>
            <a:fillRect/>
          </a:stretch>
        </p:blipFill>
        <p:spPr>
          <a:xfrm>
            <a:off x="2164124" y="1236563"/>
            <a:ext cx="8952323" cy="6400366"/>
          </a:xfrm>
          <a:prstGeom prst="rect">
            <a:avLst/>
          </a:prstGeom>
        </p:spPr>
      </p:pic>
      <p:sp>
        <p:nvSpPr>
          <p:cNvPr id="13" name="矩形 12">
            <a:extLst>
              <a:ext uri="{FF2B5EF4-FFF2-40B4-BE49-F238E27FC236}">
                <a16:creationId xmlns:a16="http://schemas.microsoft.com/office/drawing/2014/main" id="{85CBAB9E-88BA-48D6-91D2-F0FBCA6EE7B7}"/>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代入规则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8571976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93508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Substitution Rule</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1" name="Rectangle 3">
            <a:extLst>
              <a:ext uri="{FF2B5EF4-FFF2-40B4-BE49-F238E27FC236}">
                <a16:creationId xmlns:a16="http://schemas.microsoft.com/office/drawing/2014/main" id="{40EFCEF1-7A2F-4133-982B-3A7949450F69}"/>
              </a:ext>
            </a:extLst>
          </p:cNvPr>
          <p:cNvSpPr txBox="1">
            <a:spLocks noChangeArrowheads="1"/>
          </p:cNvSpPr>
          <p:nvPr/>
        </p:nvSpPr>
        <p:spPr>
          <a:xfrm>
            <a:off x="2229530" y="1268185"/>
            <a:ext cx="9600914"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l"/>
              <a:defRPr/>
            </a:pPr>
            <a:r>
              <a:rPr lang="en-US" altLang="zh-CN" dirty="0"/>
              <a:t>The </a:t>
            </a:r>
            <a:r>
              <a:rPr lang="en-US" altLang="zh-CN" dirty="0">
                <a:solidFill>
                  <a:srgbClr val="0070C0"/>
                </a:solidFill>
              </a:rPr>
              <a:t>new tautology </a:t>
            </a:r>
            <a:r>
              <a:rPr lang="en-US" altLang="zh-CN" dirty="0"/>
              <a:t>can be proved by applying </a:t>
            </a:r>
            <a:r>
              <a:rPr lang="en-US" altLang="zh-CN" dirty="0">
                <a:solidFill>
                  <a:srgbClr val="0070C0"/>
                </a:solidFill>
              </a:rPr>
              <a:t>substitution and replacement rules </a:t>
            </a:r>
            <a:r>
              <a:rPr lang="en-US" altLang="zh-CN" dirty="0"/>
              <a:t>and the existing tautology</a:t>
            </a:r>
          </a:p>
          <a:p>
            <a:pPr algn="just">
              <a:buFont typeface="Wingdings" panose="05000000000000000000" pitchFamily="2" charset="2"/>
              <a:buChar char="l"/>
              <a:defRPr/>
            </a:pPr>
            <a:endParaRPr lang="zh-CN" altLang="en-US" dirty="0"/>
          </a:p>
          <a:p>
            <a:pPr>
              <a:buFont typeface="Wingdings" panose="05000000000000000000" pitchFamily="2" charset="2"/>
              <a:buChar char="l"/>
              <a:defRPr/>
            </a:pPr>
            <a:r>
              <a:rPr lang="en-US" altLang="zh-CN" i="1" dirty="0">
                <a:solidFill>
                  <a:srgbClr val="0070C0"/>
                </a:solidFill>
              </a:rPr>
              <a:t>P</a:t>
            </a:r>
            <a:r>
              <a:rPr lang="en-US" altLang="zh-CN" dirty="0">
                <a:solidFill>
                  <a:srgbClr val="0070C0"/>
                </a:solidFill>
                <a:sym typeface="Symbol" panose="05050102010706020507" pitchFamily="18" charset="2"/>
              </a:rPr>
              <a:t></a:t>
            </a:r>
            <a:r>
              <a:rPr lang="en-US" altLang="zh-CN" i="1" dirty="0">
                <a:solidFill>
                  <a:srgbClr val="0070C0"/>
                </a:solidFill>
                <a:sym typeface="Symbol" panose="05050102010706020507" pitchFamily="18" charset="2"/>
              </a:rPr>
              <a:t>P</a:t>
            </a:r>
            <a:r>
              <a:rPr lang="en-US" altLang="zh-CN" dirty="0">
                <a:solidFill>
                  <a:srgbClr val="0070C0"/>
                </a:solidFill>
                <a:sym typeface="Symbol" panose="05050102010706020507" pitchFamily="18" charset="2"/>
              </a:rPr>
              <a:t></a:t>
            </a:r>
            <a:r>
              <a:rPr lang="en-US" altLang="zh-CN" i="1" dirty="0">
                <a:solidFill>
                  <a:srgbClr val="0070C0"/>
                </a:solidFill>
                <a:sym typeface="Symbol" panose="05050102010706020507" pitchFamily="18" charset="2"/>
              </a:rPr>
              <a:t>F</a:t>
            </a:r>
            <a:r>
              <a:rPr lang="zh-CN" altLang="en-US" dirty="0">
                <a:solidFill>
                  <a:srgbClr val="0070C0"/>
                </a:solidFill>
              </a:rPr>
              <a:t> </a:t>
            </a:r>
            <a:r>
              <a:rPr lang="en-US" altLang="zh-CN" dirty="0"/>
              <a:t>is a tautology, when using</a:t>
            </a:r>
            <a:r>
              <a:rPr lang="zh-CN" altLang="en-US" dirty="0"/>
              <a:t> </a:t>
            </a:r>
            <a:r>
              <a:rPr lang="en-US" altLang="zh-CN" i="1" dirty="0">
                <a:solidFill>
                  <a:srgbClr val="0070C0"/>
                </a:solidFill>
              </a:rPr>
              <a:t>R</a:t>
            </a:r>
            <a:r>
              <a:rPr lang="en-US" altLang="zh-CN" dirty="0">
                <a:solidFill>
                  <a:srgbClr val="0070C0"/>
                </a:solidFill>
                <a:sym typeface="Symbol" panose="05050102010706020507" pitchFamily="18" charset="2"/>
              </a:rPr>
              <a:t></a:t>
            </a:r>
            <a:r>
              <a:rPr lang="en-US" altLang="zh-CN" i="1" dirty="0">
                <a:solidFill>
                  <a:srgbClr val="0070C0"/>
                </a:solidFill>
                <a:sym typeface="Symbol" panose="05050102010706020507" pitchFamily="18" charset="2"/>
              </a:rPr>
              <a:t>Q</a:t>
            </a:r>
            <a:r>
              <a:rPr lang="zh-CN" altLang="en-US" dirty="0">
                <a:sym typeface="Symbol" panose="05050102010706020507" pitchFamily="18" charset="2"/>
              </a:rPr>
              <a:t> </a:t>
            </a:r>
            <a:r>
              <a:rPr lang="en-US" altLang="zh-CN" dirty="0"/>
              <a:t>to substitute</a:t>
            </a:r>
            <a:r>
              <a:rPr lang="zh-CN" altLang="en-US" dirty="0"/>
              <a:t> </a:t>
            </a:r>
            <a:r>
              <a:rPr lang="en-US" altLang="zh-CN" i="1" dirty="0">
                <a:solidFill>
                  <a:srgbClr val="0070C0"/>
                </a:solidFill>
              </a:rPr>
              <a:t>P</a:t>
            </a:r>
            <a:r>
              <a:rPr lang="en-US" altLang="zh-CN" i="1" dirty="0"/>
              <a:t>, </a:t>
            </a:r>
            <a:r>
              <a:rPr lang="en-US" altLang="zh-CN" dirty="0"/>
              <a:t>the obtained formula is also a tautology </a:t>
            </a:r>
          </a:p>
          <a:p>
            <a:pPr marL="0" indent="0" algn="ctr">
              <a:buFont typeface="Arial" panose="020B0604020202020204" pitchFamily="34" charset="0"/>
              <a:buNone/>
              <a:defRPr/>
            </a:pPr>
            <a:r>
              <a:rPr lang="en-US" altLang="zh-CN" dirty="0">
                <a:solidFill>
                  <a:srgbClr val="0070C0"/>
                </a:solidFill>
              </a:rPr>
              <a:t>(</a:t>
            </a:r>
            <a:r>
              <a:rPr lang="en-US" altLang="zh-CN" i="1" dirty="0">
                <a:solidFill>
                  <a:srgbClr val="0070C0"/>
                </a:solidFill>
              </a:rPr>
              <a:t>R</a:t>
            </a:r>
            <a:r>
              <a:rPr lang="en-US" altLang="zh-CN" dirty="0">
                <a:solidFill>
                  <a:srgbClr val="0070C0"/>
                </a:solidFill>
                <a:sym typeface="Symbol" panose="05050102010706020507" pitchFamily="18" charset="2"/>
              </a:rPr>
              <a:t></a:t>
            </a:r>
            <a:r>
              <a:rPr lang="en-US" altLang="zh-CN" i="1" dirty="0">
                <a:solidFill>
                  <a:srgbClr val="0070C0"/>
                </a:solidFill>
                <a:sym typeface="Symbol" panose="05050102010706020507" pitchFamily="18" charset="2"/>
              </a:rPr>
              <a:t>Q</a:t>
            </a:r>
            <a:r>
              <a:rPr lang="en-US" altLang="zh-CN" dirty="0">
                <a:solidFill>
                  <a:srgbClr val="0070C0"/>
                </a:solidFill>
              </a:rPr>
              <a:t>)</a:t>
            </a:r>
            <a:r>
              <a:rPr lang="en-US" altLang="zh-CN" dirty="0">
                <a:solidFill>
                  <a:srgbClr val="0070C0"/>
                </a:solidFill>
                <a:sym typeface="Symbol" panose="05050102010706020507" pitchFamily="18" charset="2"/>
              </a:rPr>
              <a:t>(</a:t>
            </a:r>
            <a:r>
              <a:rPr lang="en-US" altLang="zh-CN" i="1" dirty="0">
                <a:solidFill>
                  <a:srgbClr val="0070C0"/>
                </a:solidFill>
              </a:rPr>
              <a:t>R</a:t>
            </a:r>
            <a:r>
              <a:rPr lang="en-US" altLang="zh-CN" dirty="0">
                <a:solidFill>
                  <a:srgbClr val="0070C0"/>
                </a:solidFill>
                <a:sym typeface="Symbol" panose="05050102010706020507" pitchFamily="18" charset="2"/>
              </a:rPr>
              <a:t></a:t>
            </a:r>
            <a:r>
              <a:rPr lang="en-US" altLang="zh-CN" i="1" dirty="0">
                <a:solidFill>
                  <a:srgbClr val="0070C0"/>
                </a:solidFill>
                <a:sym typeface="Symbol" panose="05050102010706020507" pitchFamily="18" charset="2"/>
              </a:rPr>
              <a:t>Q</a:t>
            </a:r>
            <a:r>
              <a:rPr lang="en-US" altLang="zh-CN" dirty="0">
                <a:solidFill>
                  <a:srgbClr val="0070C0"/>
                </a:solidFill>
                <a:sym typeface="Symbol" panose="05050102010706020507" pitchFamily="18" charset="2"/>
              </a:rPr>
              <a:t>)</a:t>
            </a:r>
            <a:r>
              <a:rPr lang="en-US" altLang="zh-CN" i="1" dirty="0">
                <a:solidFill>
                  <a:srgbClr val="0070C0"/>
                </a:solidFill>
                <a:sym typeface="Symbol" panose="05050102010706020507" pitchFamily="18" charset="2"/>
              </a:rPr>
              <a:t>F</a:t>
            </a:r>
            <a:r>
              <a:rPr lang="zh-CN" altLang="en-US" dirty="0">
                <a:solidFill>
                  <a:srgbClr val="0070C0"/>
                </a:solidFill>
              </a:rPr>
              <a:t> </a:t>
            </a:r>
            <a:endParaRPr lang="en-US" altLang="zh-CN" dirty="0">
              <a:solidFill>
                <a:srgbClr val="0070C0"/>
              </a:solidFill>
            </a:endParaRPr>
          </a:p>
          <a:p>
            <a:pPr marL="0" indent="0" algn="ctr">
              <a:buFont typeface="Arial" panose="020B0604020202020204" pitchFamily="34" charset="0"/>
              <a:buNone/>
              <a:defRPr/>
            </a:pPr>
            <a:endParaRPr lang="en-US" altLang="zh-CN" i="1" dirty="0"/>
          </a:p>
          <a:p>
            <a:pPr>
              <a:buFontTx/>
              <a:buNone/>
              <a:defRPr/>
            </a:pPr>
            <a:r>
              <a:rPr lang="en-US" altLang="zh-CN" i="1" dirty="0"/>
              <a:t>E</a:t>
            </a:r>
            <a:r>
              <a:rPr lang="en-US" altLang="zh-CN" baseline="-25000" dirty="0"/>
              <a:t>11</a:t>
            </a:r>
            <a:r>
              <a:rPr lang="zh-CN" altLang="en-US" dirty="0"/>
              <a:t>：</a:t>
            </a:r>
            <a:r>
              <a:rPr lang="zh-CN" altLang="en-US" i="1" baseline="-25000" dirty="0"/>
              <a:t>   </a:t>
            </a:r>
            <a:r>
              <a:rPr lang="zh-CN" altLang="en-US" dirty="0">
                <a:sym typeface="Symbol" panose="05050102010706020507" pitchFamily="18" charset="2"/>
              </a:rPr>
              <a:t></a:t>
            </a:r>
            <a:r>
              <a:rPr lang="en-US" altLang="zh-CN" dirty="0">
                <a:sym typeface="Symbol" panose="05050102010706020507" pitchFamily="18" charset="2"/>
              </a:rPr>
              <a:t>(</a:t>
            </a:r>
            <a:r>
              <a:rPr lang="en-US" altLang="zh-CN" i="1" dirty="0">
                <a:sym typeface="Symbol" panose="05050102010706020507" pitchFamily="18" charset="2"/>
              </a:rPr>
              <a:t>P</a:t>
            </a:r>
            <a:r>
              <a:rPr lang="zh-CN" altLang="en-US" dirty="0">
                <a:sym typeface="Symbol" panose="05050102010706020507" pitchFamily="18" charset="2"/>
              </a:rPr>
              <a:t></a:t>
            </a:r>
            <a:r>
              <a:rPr lang="en-US" altLang="zh-CN" i="1" dirty="0">
                <a:sym typeface="Symbol" panose="05050102010706020507" pitchFamily="18" charset="2"/>
              </a:rPr>
              <a:t>Q</a:t>
            </a:r>
            <a:r>
              <a:rPr lang="en-US" altLang="zh-CN" dirty="0">
                <a:sym typeface="Symbol" panose="05050102010706020507" pitchFamily="18" charset="2"/>
              </a:rPr>
              <a:t>) </a:t>
            </a:r>
            <a:r>
              <a:rPr lang="zh-CN" altLang="en-US" dirty="0">
                <a:sym typeface="Symbol" panose="05050102010706020507" pitchFamily="18" charset="2"/>
              </a:rPr>
              <a:t> </a:t>
            </a:r>
            <a:r>
              <a:rPr lang="en-US" altLang="zh-CN" i="1" dirty="0">
                <a:sym typeface="Symbol" panose="05050102010706020507" pitchFamily="18" charset="2"/>
              </a:rPr>
              <a:t>P</a:t>
            </a:r>
            <a:r>
              <a:rPr lang="zh-CN" altLang="en-US" dirty="0">
                <a:sym typeface="Symbol" panose="05050102010706020507" pitchFamily="18" charset="2"/>
              </a:rPr>
              <a:t></a:t>
            </a:r>
            <a:r>
              <a:rPr lang="en-US" altLang="zh-CN" i="1" dirty="0">
                <a:sym typeface="Symbol" panose="05050102010706020507" pitchFamily="18" charset="2"/>
              </a:rPr>
              <a:t>Q</a:t>
            </a:r>
            <a:r>
              <a:rPr lang="zh-CN" altLang="en-US" dirty="0"/>
              <a:t> </a:t>
            </a:r>
            <a:r>
              <a:rPr lang="en-US" altLang="zh-CN" dirty="0"/>
              <a:t>, substituting </a:t>
            </a:r>
            <a:r>
              <a:rPr lang="en-US" altLang="zh-CN" i="1" dirty="0"/>
              <a:t>P</a:t>
            </a:r>
            <a:r>
              <a:rPr lang="zh-CN" altLang="en-US" dirty="0"/>
              <a:t> </a:t>
            </a:r>
            <a:r>
              <a:rPr lang="en-US" altLang="zh-CN" dirty="0"/>
              <a:t>with </a:t>
            </a:r>
            <a:r>
              <a:rPr lang="en-US" altLang="zh-CN" i="1" dirty="0"/>
              <a:t>A</a:t>
            </a:r>
            <a:r>
              <a:rPr lang="en-US" altLang="zh-CN" dirty="0">
                <a:sym typeface="Symbol" panose="05050102010706020507" pitchFamily="18" charset="2"/>
              </a:rPr>
              <a:t></a:t>
            </a:r>
            <a:r>
              <a:rPr lang="en-US" altLang="zh-CN" i="1" dirty="0">
                <a:sym typeface="Symbol" panose="05050102010706020507" pitchFamily="18" charset="2"/>
              </a:rPr>
              <a:t>B</a:t>
            </a:r>
            <a:r>
              <a:rPr lang="zh-CN" altLang="en-US" dirty="0"/>
              <a:t> </a:t>
            </a:r>
            <a:r>
              <a:rPr lang="en-US" altLang="zh-CN" dirty="0"/>
              <a:t>and</a:t>
            </a:r>
            <a:r>
              <a:rPr lang="zh-CN" altLang="en-US" dirty="0"/>
              <a:t> </a:t>
            </a:r>
            <a:r>
              <a:rPr lang="en-US" altLang="zh-CN" i="1" dirty="0"/>
              <a:t>Q </a:t>
            </a:r>
            <a:r>
              <a:rPr lang="en-US" altLang="zh-CN" dirty="0"/>
              <a:t>with</a:t>
            </a:r>
            <a:r>
              <a:rPr lang="zh-CN" altLang="en-US" dirty="0"/>
              <a:t>  </a:t>
            </a:r>
            <a:r>
              <a:rPr lang="zh-CN" altLang="en-US" dirty="0">
                <a:sym typeface="Symbol" panose="05050102010706020507" pitchFamily="18" charset="2"/>
              </a:rPr>
              <a:t></a:t>
            </a:r>
            <a:r>
              <a:rPr lang="en-US" altLang="zh-CN" i="1" dirty="0">
                <a:sym typeface="Symbol" panose="05050102010706020507" pitchFamily="18" charset="2"/>
              </a:rPr>
              <a:t>A</a:t>
            </a:r>
            <a:r>
              <a:rPr lang="zh-CN" altLang="en-US" dirty="0">
                <a:sym typeface="Symbol" panose="05050102010706020507" pitchFamily="18" charset="2"/>
              </a:rPr>
              <a:t></a:t>
            </a:r>
            <a:r>
              <a:rPr lang="en-US" altLang="zh-CN" i="1" dirty="0">
                <a:sym typeface="Symbol" panose="05050102010706020507" pitchFamily="18" charset="2"/>
              </a:rPr>
              <a:t>B</a:t>
            </a:r>
            <a:endParaRPr lang="en-US" altLang="zh-CN" dirty="0"/>
          </a:p>
        </p:txBody>
      </p:sp>
      <p:pic>
        <p:nvPicPr>
          <p:cNvPr id="22" name="Object 18" descr="1701252295835546">
            <a:extLst>
              <a:ext uri="{FF2B5EF4-FFF2-40B4-BE49-F238E27FC236}">
                <a16:creationId xmlns:a16="http://schemas.microsoft.com/office/drawing/2014/main" id="{F5DA5EBA-79B2-4396-97F4-88A7CC3C9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610" y="5751058"/>
            <a:ext cx="8500436" cy="54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89AB925D-EC73-4B71-9C76-D6ECBAEEB1C0}"/>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代入规则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56164376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Tautology</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 name="文本框 3">
            <a:extLst>
              <a:ext uri="{FF2B5EF4-FFF2-40B4-BE49-F238E27FC236}">
                <a16:creationId xmlns:a16="http://schemas.microsoft.com/office/drawing/2014/main" id="{D966CA68-F581-4583-833E-D5814D1C203D}"/>
              </a:ext>
            </a:extLst>
          </p:cNvPr>
          <p:cNvSpPr txBox="1"/>
          <p:nvPr/>
        </p:nvSpPr>
        <p:spPr>
          <a:xfrm>
            <a:off x="2188254" y="1343222"/>
            <a:ext cx="9550162" cy="3970318"/>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dirty="0"/>
              <a:t>The </a:t>
            </a:r>
            <a:r>
              <a:rPr lang="en-US" altLang="zh-CN" sz="2800" b="1" dirty="0">
                <a:solidFill>
                  <a:srgbClr val="0070C0"/>
                </a:solidFill>
              </a:rPr>
              <a:t>negation of a tautology </a:t>
            </a:r>
            <a:r>
              <a:rPr lang="en-US" altLang="zh-CN" sz="2800" dirty="0"/>
              <a:t>is a </a:t>
            </a:r>
            <a:r>
              <a:rPr lang="en-US" altLang="zh-CN" sz="2800" dirty="0">
                <a:solidFill>
                  <a:srgbClr val="0070C0"/>
                </a:solidFill>
              </a:rPr>
              <a:t>contradiction</a:t>
            </a:r>
            <a:r>
              <a:rPr lang="en-US" altLang="zh-CN" sz="2800" dirty="0"/>
              <a:t>, and the negation of a contradiction is a tautology, so just study one of them.</a:t>
            </a:r>
          </a:p>
          <a:p>
            <a:pPr marL="285750" indent="-285750">
              <a:buFont typeface="Wingdings" panose="05000000000000000000" pitchFamily="2" charset="2"/>
              <a:buChar char="l"/>
            </a:pPr>
            <a:endParaRPr lang="zh-CN" altLang="en-US" sz="2800" dirty="0"/>
          </a:p>
          <a:p>
            <a:pPr marL="285750" indent="-285750">
              <a:buFont typeface="Wingdings" panose="05000000000000000000" pitchFamily="2" charset="2"/>
              <a:buChar char="l"/>
            </a:pPr>
            <a:r>
              <a:rPr lang="en-US" altLang="zh-CN" sz="2800" dirty="0">
                <a:solidFill>
                  <a:srgbClr val="0070C0"/>
                </a:solidFill>
              </a:rPr>
              <a:t>Disjunction, conjunction, single condition and double condition </a:t>
            </a:r>
            <a:r>
              <a:rPr lang="en-US" altLang="zh-CN" sz="2800" dirty="0"/>
              <a:t>of </a:t>
            </a:r>
            <a:r>
              <a:rPr lang="en-US" altLang="zh-CN" sz="2800" dirty="0">
                <a:solidFill>
                  <a:srgbClr val="0070C0"/>
                </a:solidFill>
              </a:rPr>
              <a:t>tautologies</a:t>
            </a:r>
            <a:r>
              <a:rPr lang="en-US" altLang="zh-CN" sz="2800" dirty="0"/>
              <a:t> are also </a:t>
            </a:r>
            <a:r>
              <a:rPr lang="en-US" altLang="zh-CN" sz="2800" b="1" i="1" u="sng" dirty="0">
                <a:solidFill>
                  <a:srgbClr val="0070C0"/>
                </a:solidFill>
              </a:rPr>
              <a:t>tautologies</a:t>
            </a:r>
            <a:r>
              <a:rPr lang="en-US" altLang="zh-CN" sz="2800" dirty="0">
                <a:solidFill>
                  <a:srgbClr val="0070C0"/>
                </a:solidFill>
              </a:rPr>
              <a:t>.</a:t>
            </a:r>
            <a:endParaRPr lang="zh-CN" altLang="en-US" sz="2800" dirty="0">
              <a:solidFill>
                <a:srgbClr val="0070C0"/>
              </a:solidFill>
            </a:endParaRPr>
          </a:p>
          <a:p>
            <a:pPr marL="285750" indent="-285750">
              <a:buFont typeface="Wingdings" panose="05000000000000000000" pitchFamily="2" charset="2"/>
              <a:buChar char="l"/>
            </a:pPr>
            <a:endParaRPr lang="en-US" altLang="zh-CN" sz="2800" dirty="0"/>
          </a:p>
          <a:p>
            <a:pPr marL="285750" indent="-285750">
              <a:buFont typeface="Wingdings" panose="05000000000000000000" pitchFamily="2" charset="2"/>
              <a:buChar char="l"/>
            </a:pPr>
            <a:r>
              <a:rPr lang="en-US" altLang="zh-CN" sz="2800" dirty="0"/>
              <a:t>Many useful equivalences can be derived from tautologies</a:t>
            </a:r>
            <a:endParaRPr lang="zh-CN" altLang="en-US" sz="2800" dirty="0"/>
          </a:p>
        </p:txBody>
      </p:sp>
      <p:sp>
        <p:nvSpPr>
          <p:cNvPr id="12" name="矩形 11">
            <a:extLst>
              <a:ext uri="{FF2B5EF4-FFF2-40B4-BE49-F238E27FC236}">
                <a16:creationId xmlns:a16="http://schemas.microsoft.com/office/drawing/2014/main" id="{49FC2DEE-C4B3-4A64-A5F0-E56295A5B882}"/>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代入规则</a:t>
            </a:r>
            <a:endParaRPr lang="en-US" altLang="zh-CN" u="sng" dirty="0">
              <a:solidFill>
                <a:schemeClr val="bg1"/>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413862923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87643"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Tautological Implication(</a:t>
            </a:r>
            <a:r>
              <a:rPr lang="zh-CN" altLang="en-US" sz="4800" b="1" dirty="0">
                <a:solidFill>
                  <a:schemeClr val="bg1"/>
                </a:solidFill>
                <a:effectLst>
                  <a:outerShdw blurRad="38100" dist="38100" dir="2700000" algn="tl">
                    <a:srgbClr val="000000">
                      <a:alpha val="43137"/>
                    </a:srgbClr>
                  </a:outerShdw>
                </a:effectLst>
                <a:cs typeface="+mn-ea"/>
                <a:sym typeface="+mn-lt"/>
              </a:rPr>
              <a:t>永真蕴含</a:t>
            </a:r>
            <a:r>
              <a:rPr lang="en-US" altLang="zh-CN" sz="4800" b="1" dirty="0">
                <a:solidFill>
                  <a:schemeClr val="bg1"/>
                </a:solidFill>
                <a:effectLst>
                  <a:outerShdw blurRad="38100" dist="38100" dir="2700000" algn="tl">
                    <a:srgbClr val="000000">
                      <a:alpha val="43137"/>
                    </a:srgbClr>
                  </a:outerShdw>
                </a:effectLst>
                <a:cs typeface="+mn-ea"/>
                <a:sym typeface="+mn-lt"/>
              </a:rPr>
              <a: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5F9BC29C-CFAB-4E27-A0DC-B0F82B655B86}"/>
              </a:ext>
            </a:extLst>
          </p:cNvPr>
          <p:cNvSpPr txBox="1">
            <a:spLocks noChangeArrowheads="1"/>
          </p:cNvSpPr>
          <p:nvPr/>
        </p:nvSpPr>
        <p:spPr>
          <a:xfrm>
            <a:off x="1981124" y="3282231"/>
            <a:ext cx="9971390"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dirty="0"/>
              <a:t>To prove </a:t>
            </a:r>
            <a:r>
              <a:rPr lang="en-US" altLang="zh-CN" i="1" dirty="0"/>
              <a:t>A</a:t>
            </a:r>
            <a:r>
              <a:rPr lang="en-US" altLang="zh-CN" dirty="0">
                <a:sym typeface="Symbol" panose="05050102010706020507" pitchFamily="18" charset="2"/>
              </a:rPr>
              <a:t></a:t>
            </a:r>
            <a:r>
              <a:rPr lang="en-US" altLang="zh-CN" i="1" dirty="0"/>
              <a:t>B</a:t>
            </a:r>
            <a:r>
              <a:rPr lang="en-US" altLang="zh-CN" dirty="0"/>
              <a:t>, we just have to prove </a:t>
            </a:r>
            <a:r>
              <a:rPr lang="en-US" altLang="zh-CN" b="1" i="1" dirty="0">
                <a:solidFill>
                  <a:srgbClr val="FF0000"/>
                </a:solidFill>
              </a:rPr>
              <a:t>A</a:t>
            </a:r>
            <a:r>
              <a:rPr lang="en-US" altLang="zh-CN" b="1" dirty="0">
                <a:solidFill>
                  <a:srgbClr val="FF0000"/>
                </a:solidFill>
              </a:rPr>
              <a:t>→</a:t>
            </a:r>
            <a:r>
              <a:rPr lang="en-US" altLang="zh-CN" b="1" i="1" dirty="0">
                <a:solidFill>
                  <a:srgbClr val="FF0000"/>
                </a:solidFill>
              </a:rPr>
              <a:t>B </a:t>
            </a:r>
            <a:r>
              <a:rPr lang="en-US" altLang="zh-CN" b="1" dirty="0">
                <a:solidFill>
                  <a:srgbClr val="FF0000"/>
                </a:solidFill>
              </a:rPr>
              <a:t>is a tautology</a:t>
            </a:r>
            <a:r>
              <a:rPr lang="en-US" altLang="zh-CN" dirty="0"/>
              <a:t>.</a:t>
            </a:r>
            <a:endParaRPr lang="zh-CN" altLang="en-US" dirty="0"/>
          </a:p>
          <a:p>
            <a:pPr lvl="1">
              <a:lnSpc>
                <a:spcPct val="150000"/>
              </a:lnSpc>
              <a:buFont typeface="Wingdings" panose="05000000000000000000" pitchFamily="2" charset="2"/>
              <a:buChar char="Ø"/>
            </a:pPr>
            <a:r>
              <a:rPr lang="en-US" altLang="zh-CN" b="1" dirty="0"/>
              <a:t>Assume </a:t>
            </a:r>
            <a:r>
              <a:rPr lang="en-US" altLang="zh-CN" b="1" i="1" dirty="0">
                <a:solidFill>
                  <a:srgbClr val="0070C0"/>
                </a:solidFill>
              </a:rPr>
              <a:t>A</a:t>
            </a:r>
            <a:r>
              <a:rPr lang="zh-CN" altLang="en-US" b="1" dirty="0">
                <a:solidFill>
                  <a:srgbClr val="0070C0"/>
                </a:solidFill>
              </a:rPr>
              <a:t> </a:t>
            </a:r>
            <a:r>
              <a:rPr lang="en-US" altLang="zh-CN" b="1" dirty="0">
                <a:solidFill>
                  <a:srgbClr val="0070C0"/>
                </a:solidFill>
              </a:rPr>
              <a:t>is true</a:t>
            </a:r>
            <a:r>
              <a:rPr lang="en-US" altLang="zh-CN" b="1" dirty="0"/>
              <a:t>, if we can derive </a:t>
            </a:r>
            <a:r>
              <a:rPr lang="en-US" altLang="zh-CN" b="1" i="1" dirty="0">
                <a:solidFill>
                  <a:srgbClr val="0070C0"/>
                </a:solidFill>
              </a:rPr>
              <a:t>B</a:t>
            </a:r>
            <a:r>
              <a:rPr lang="en-US" altLang="zh-CN" b="1" dirty="0">
                <a:solidFill>
                  <a:srgbClr val="0070C0"/>
                </a:solidFill>
              </a:rPr>
              <a:t> is true</a:t>
            </a:r>
            <a:r>
              <a:rPr lang="en-US" altLang="zh-CN" b="1" dirty="0"/>
              <a:t>, </a:t>
            </a:r>
            <a:r>
              <a:rPr lang="en-US" altLang="zh-CN" b="1" i="1" dirty="0"/>
              <a:t>A</a:t>
            </a:r>
            <a:r>
              <a:rPr lang="en-US" altLang="zh-CN" b="1" dirty="0"/>
              <a:t>→</a:t>
            </a:r>
            <a:r>
              <a:rPr lang="en-US" altLang="zh-CN" b="1" i="1" dirty="0"/>
              <a:t>B </a:t>
            </a:r>
            <a:r>
              <a:rPr lang="en-US" altLang="zh-CN" b="1" dirty="0"/>
              <a:t>is tautological.</a:t>
            </a:r>
          </a:p>
          <a:p>
            <a:pPr lvl="1">
              <a:lnSpc>
                <a:spcPct val="150000"/>
              </a:lnSpc>
              <a:buFont typeface="Wingdings" panose="05000000000000000000" pitchFamily="2" charset="2"/>
              <a:buChar char="Ø"/>
            </a:pPr>
            <a:r>
              <a:rPr lang="en-US" altLang="zh-CN" b="1" dirty="0"/>
              <a:t>Assume </a:t>
            </a:r>
            <a:r>
              <a:rPr lang="en-US" altLang="zh-CN" b="1" i="1" dirty="0">
                <a:solidFill>
                  <a:srgbClr val="0070C0"/>
                </a:solidFill>
              </a:rPr>
              <a:t>B</a:t>
            </a:r>
            <a:r>
              <a:rPr lang="zh-CN" altLang="en-US" b="1" dirty="0">
                <a:solidFill>
                  <a:srgbClr val="0070C0"/>
                </a:solidFill>
              </a:rPr>
              <a:t> </a:t>
            </a:r>
            <a:r>
              <a:rPr lang="en-US" altLang="zh-CN" b="1" dirty="0">
                <a:solidFill>
                  <a:srgbClr val="0070C0"/>
                </a:solidFill>
              </a:rPr>
              <a:t>is false</a:t>
            </a:r>
            <a:r>
              <a:rPr lang="en-US" altLang="zh-CN" b="1" dirty="0"/>
              <a:t>, if we can derive </a:t>
            </a:r>
            <a:r>
              <a:rPr lang="en-US" altLang="zh-CN" b="1" i="1" dirty="0">
                <a:solidFill>
                  <a:srgbClr val="0070C0"/>
                </a:solidFill>
              </a:rPr>
              <a:t>A</a:t>
            </a:r>
            <a:r>
              <a:rPr lang="zh-CN" altLang="en-US" b="1" dirty="0">
                <a:solidFill>
                  <a:srgbClr val="0070C0"/>
                </a:solidFill>
              </a:rPr>
              <a:t> </a:t>
            </a:r>
            <a:r>
              <a:rPr lang="en-US" altLang="zh-CN" b="1" dirty="0">
                <a:solidFill>
                  <a:srgbClr val="0070C0"/>
                </a:solidFill>
              </a:rPr>
              <a:t>is false</a:t>
            </a:r>
            <a:r>
              <a:rPr lang="en-US" altLang="zh-CN" b="1" dirty="0"/>
              <a:t>, </a:t>
            </a:r>
            <a:r>
              <a:rPr lang="en-US" altLang="zh-CN" b="1" i="1" dirty="0"/>
              <a:t>A</a:t>
            </a:r>
            <a:r>
              <a:rPr lang="en-US" altLang="zh-CN" b="1" dirty="0"/>
              <a:t>→</a:t>
            </a:r>
            <a:r>
              <a:rPr lang="en-US" altLang="zh-CN" b="1" i="1" dirty="0"/>
              <a:t>B </a:t>
            </a:r>
            <a:r>
              <a:rPr lang="en-US" altLang="zh-CN" b="1" dirty="0"/>
              <a:t>is tautological.</a:t>
            </a:r>
          </a:p>
        </p:txBody>
      </p:sp>
      <p:sp>
        <p:nvSpPr>
          <p:cNvPr id="13" name="矩形: 圆角 12">
            <a:extLst>
              <a:ext uri="{FF2B5EF4-FFF2-40B4-BE49-F238E27FC236}">
                <a16:creationId xmlns:a16="http://schemas.microsoft.com/office/drawing/2014/main" id="{E404F0CA-130F-4A89-B4D0-2541BC53ECA5}"/>
              </a:ext>
            </a:extLst>
          </p:cNvPr>
          <p:cNvSpPr/>
          <p:nvPr/>
        </p:nvSpPr>
        <p:spPr>
          <a:xfrm>
            <a:off x="2144485" y="1343509"/>
            <a:ext cx="9682843" cy="1338951"/>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altLang="zh-CN" sz="2400" dirty="0">
                <a:solidFill>
                  <a:schemeClr val="tx1"/>
                </a:solidFill>
                <a:latin typeface="+mj-lt"/>
              </a:rPr>
              <a:t>If and only if A→B is a tautology, A </a:t>
            </a:r>
            <a:r>
              <a:rPr lang="en-US" altLang="zh-CN" sz="2400" b="1" dirty="0">
                <a:solidFill>
                  <a:srgbClr val="FF0000"/>
                </a:solidFill>
                <a:latin typeface="+mj-lt"/>
              </a:rPr>
              <a:t>tautologically implicates </a:t>
            </a:r>
            <a:r>
              <a:rPr lang="en-US" altLang="zh-CN" sz="2400" dirty="0">
                <a:solidFill>
                  <a:schemeClr val="tx1"/>
                </a:solidFill>
                <a:latin typeface="+mj-lt"/>
              </a:rPr>
              <a:t>B , namely A</a:t>
            </a:r>
            <a:r>
              <a:rPr lang="en-US" altLang="zh-CN" sz="2400" dirty="0">
                <a:sym typeface="Symbol" panose="05050102010706020507" pitchFamily="18" charset="2"/>
              </a:rPr>
              <a:t> </a:t>
            </a:r>
            <a:r>
              <a:rPr lang="en-US" altLang="zh-CN" sz="2400" dirty="0">
                <a:solidFill>
                  <a:schemeClr val="tx1"/>
                </a:solidFill>
                <a:latin typeface="+mj-lt"/>
                <a:sym typeface="Symbol" panose="05050102010706020507" pitchFamily="18" charset="2"/>
              </a:rPr>
              <a:t> </a:t>
            </a:r>
            <a:r>
              <a:rPr lang="en-US" altLang="zh-CN" sz="2400" dirty="0">
                <a:solidFill>
                  <a:schemeClr val="tx1"/>
                </a:solidFill>
                <a:latin typeface="+mj-lt"/>
              </a:rPr>
              <a:t>B.</a:t>
            </a:r>
          </a:p>
          <a:p>
            <a:pPr algn="just">
              <a:lnSpc>
                <a:spcPct val="150000"/>
              </a:lnSpc>
            </a:pPr>
            <a:endParaRPr lang="en-US" altLang="zh-CN" sz="2400" dirty="0">
              <a:solidFill>
                <a:schemeClr val="tx1"/>
              </a:solidFill>
              <a:latin typeface="+mj-lt"/>
            </a:endParaRPr>
          </a:p>
        </p:txBody>
      </p:sp>
      <p:sp>
        <p:nvSpPr>
          <p:cNvPr id="14" name="矩形 13">
            <a:extLst>
              <a:ext uri="{FF2B5EF4-FFF2-40B4-BE49-F238E27FC236}">
                <a16:creationId xmlns:a16="http://schemas.microsoft.com/office/drawing/2014/main" id="{8FFFD6F3-0944-4461-8632-74619AF15A89}"/>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232473228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blinds(horizontal)">
                                      <p:cBhvr>
                                        <p:cTn id="10" dur="500"/>
                                        <p:tgtEl>
                                          <p:spTgt spid="12">
                                            <p:txEl>
                                              <p:pRg st="1" end="1"/>
                                            </p:txEl>
                                          </p:spTgt>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blinds(horizontal)">
                                      <p:cBhvr>
                                        <p:cTn id="1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102271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Tautological implication(</a:t>
            </a:r>
            <a:r>
              <a:rPr lang="zh-CN" altLang="en-US" sz="4800" b="1" dirty="0">
                <a:solidFill>
                  <a:schemeClr val="bg1"/>
                </a:solidFill>
                <a:effectLst>
                  <a:outerShdw blurRad="38100" dist="38100" dir="2700000" algn="tl">
                    <a:srgbClr val="000000">
                      <a:alpha val="43137"/>
                    </a:srgbClr>
                  </a:outerShdw>
                </a:effectLst>
                <a:cs typeface="+mn-ea"/>
                <a:sym typeface="+mn-lt"/>
              </a:rPr>
              <a:t>永真蕴含</a:t>
            </a:r>
            <a:r>
              <a:rPr lang="en-US" altLang="zh-CN" sz="4800" b="1" dirty="0">
                <a:solidFill>
                  <a:schemeClr val="bg1"/>
                </a:solidFill>
                <a:effectLst>
                  <a:outerShdw blurRad="38100" dist="38100" dir="2700000" algn="tl">
                    <a:srgbClr val="000000">
                      <a:alpha val="43137"/>
                    </a:srgbClr>
                  </a:outerShdw>
                </a:effectLst>
                <a:cs typeface="+mn-ea"/>
                <a:sym typeface="+mn-lt"/>
              </a:rPr>
              <a:t>)</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13" name="图片 12">
            <a:extLst>
              <a:ext uri="{FF2B5EF4-FFF2-40B4-BE49-F238E27FC236}">
                <a16:creationId xmlns:a16="http://schemas.microsoft.com/office/drawing/2014/main" id="{E6319B86-8E02-457A-8C1D-F7E82C572E83}"/>
              </a:ext>
            </a:extLst>
          </p:cNvPr>
          <p:cNvPicPr>
            <a:picLocks noChangeAspect="1"/>
          </p:cNvPicPr>
          <p:nvPr/>
        </p:nvPicPr>
        <p:blipFill>
          <a:blip r:embed="rId3"/>
          <a:stretch>
            <a:fillRect/>
          </a:stretch>
        </p:blipFill>
        <p:spPr>
          <a:xfrm>
            <a:off x="2871890" y="1144899"/>
            <a:ext cx="7998645" cy="5718544"/>
          </a:xfrm>
          <a:prstGeom prst="rect">
            <a:avLst/>
          </a:prstGeom>
        </p:spPr>
      </p:pic>
      <p:sp>
        <p:nvSpPr>
          <p:cNvPr id="12" name="矩形 11">
            <a:extLst>
              <a:ext uri="{FF2B5EF4-FFF2-40B4-BE49-F238E27FC236}">
                <a16:creationId xmlns:a16="http://schemas.microsoft.com/office/drawing/2014/main" id="{43399A0F-F02C-417C-9217-92DB62D0FC66}"/>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7532306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633857"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Basic Tautological Implication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8" name="矩形 17">
            <a:extLst>
              <a:ext uri="{FF2B5EF4-FFF2-40B4-BE49-F238E27FC236}">
                <a16:creationId xmlns:a16="http://schemas.microsoft.com/office/drawing/2014/main" id="{BC99CFFD-4F73-4EFB-B1B7-C4D6BB99D444}"/>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常用蕴含式</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
        <p:nvSpPr>
          <p:cNvPr id="19" name="AutoShape 8">
            <a:extLst>
              <a:ext uri="{FF2B5EF4-FFF2-40B4-BE49-F238E27FC236}">
                <a16:creationId xmlns:a16="http://schemas.microsoft.com/office/drawing/2014/main" id="{20123315-9DFF-4F25-AA2D-6B394CE05D78}"/>
              </a:ext>
            </a:extLst>
          </p:cNvPr>
          <p:cNvSpPr>
            <a:spLocks/>
          </p:cNvSpPr>
          <p:nvPr/>
        </p:nvSpPr>
        <p:spPr bwMode="auto">
          <a:xfrm>
            <a:off x="4841876" y="1354008"/>
            <a:ext cx="360363" cy="1295400"/>
          </a:xfrm>
          <a:prstGeom prst="leftBrace">
            <a:avLst>
              <a:gd name="adj1" fmla="val 2995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mn-lt"/>
            </a:endParaRPr>
          </a:p>
        </p:txBody>
      </p:sp>
      <p:pic>
        <p:nvPicPr>
          <p:cNvPr id="20" name="Object 4" descr="1731252295835546">
            <a:extLst>
              <a:ext uri="{FF2B5EF4-FFF2-40B4-BE49-F238E27FC236}">
                <a16:creationId xmlns:a16="http://schemas.microsoft.com/office/drawing/2014/main" id="{6ACCEE61-A356-40ED-B47D-6C4D98851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42" y="1115961"/>
            <a:ext cx="4534651" cy="574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963DDD4B-225E-4040-9C38-135CA2E51CF1}"/>
              </a:ext>
            </a:extLst>
          </p:cNvPr>
          <p:cNvSpPr/>
          <p:nvPr/>
        </p:nvSpPr>
        <p:spPr>
          <a:xfrm>
            <a:off x="3779520" y="1304544"/>
            <a:ext cx="653795" cy="316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7CAAAAE-162D-43BD-AA11-C35A1A2B35D1}"/>
              </a:ext>
            </a:extLst>
          </p:cNvPr>
          <p:cNvSpPr/>
          <p:nvPr/>
        </p:nvSpPr>
        <p:spPr>
          <a:xfrm>
            <a:off x="3730752" y="2026092"/>
            <a:ext cx="653795" cy="316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0F43264-B74A-4236-B264-F54998D66A95}"/>
              </a:ext>
            </a:extLst>
          </p:cNvPr>
          <p:cNvSpPr/>
          <p:nvPr/>
        </p:nvSpPr>
        <p:spPr>
          <a:xfrm>
            <a:off x="4433315" y="3986980"/>
            <a:ext cx="1382269" cy="316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8A7126B-626C-4C6C-9C38-3BE9420870D3}"/>
              </a:ext>
            </a:extLst>
          </p:cNvPr>
          <p:cNvSpPr/>
          <p:nvPr/>
        </p:nvSpPr>
        <p:spPr>
          <a:xfrm>
            <a:off x="4511104" y="4351988"/>
            <a:ext cx="1382269" cy="316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8E689ED-394F-45C1-B68C-90354DBFF84D}"/>
              </a:ext>
            </a:extLst>
          </p:cNvPr>
          <p:cNvSpPr/>
          <p:nvPr/>
        </p:nvSpPr>
        <p:spPr>
          <a:xfrm>
            <a:off x="4622291" y="4728536"/>
            <a:ext cx="1382269" cy="31699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E1C0B4B-1690-4140-A015-09A51449B02E}"/>
              </a:ext>
            </a:extLst>
          </p:cNvPr>
          <p:cNvSpPr/>
          <p:nvPr/>
        </p:nvSpPr>
        <p:spPr>
          <a:xfrm>
            <a:off x="5404865" y="5110624"/>
            <a:ext cx="1489711" cy="6927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2">
            <a:extLst>
              <a:ext uri="{FF2B5EF4-FFF2-40B4-BE49-F238E27FC236}">
                <a16:creationId xmlns:a16="http://schemas.microsoft.com/office/drawing/2014/main" id="{DC770A06-9F9A-4536-97D8-1C833A31D499}"/>
              </a:ext>
            </a:extLst>
          </p:cNvPr>
          <p:cNvSpPr txBox="1">
            <a:spLocks noChangeArrowheads="1"/>
          </p:cNvSpPr>
          <p:nvPr/>
        </p:nvSpPr>
        <p:spPr bwMode="auto">
          <a:xfrm>
            <a:off x="4647299" y="1291462"/>
            <a:ext cx="387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000" b="0" dirty="0"/>
              <a:t>Reduction formulas</a:t>
            </a:r>
            <a:r>
              <a:rPr kumimoji="0" lang="zh-CN" altLang="en-US" sz="2000" b="0" dirty="0"/>
              <a:t> （化简式）</a:t>
            </a:r>
          </a:p>
        </p:txBody>
      </p:sp>
      <p:sp>
        <p:nvSpPr>
          <p:cNvPr id="36" name="文本框 8">
            <a:extLst>
              <a:ext uri="{FF2B5EF4-FFF2-40B4-BE49-F238E27FC236}">
                <a16:creationId xmlns:a16="http://schemas.microsoft.com/office/drawing/2014/main" id="{076D4017-884B-4439-B11F-7C6731358E6D}"/>
              </a:ext>
            </a:extLst>
          </p:cNvPr>
          <p:cNvSpPr txBox="1">
            <a:spLocks noChangeArrowheads="1"/>
          </p:cNvSpPr>
          <p:nvPr/>
        </p:nvSpPr>
        <p:spPr bwMode="auto">
          <a:xfrm>
            <a:off x="4659312" y="1971134"/>
            <a:ext cx="3527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000" b="0" dirty="0"/>
              <a:t>Addition formulas</a:t>
            </a:r>
            <a:r>
              <a:rPr kumimoji="0" lang="zh-CN" altLang="en-US" sz="2000" b="0" dirty="0"/>
              <a:t>（附加式）</a:t>
            </a:r>
          </a:p>
        </p:txBody>
      </p:sp>
      <p:sp>
        <p:nvSpPr>
          <p:cNvPr id="37" name="文本框 12">
            <a:extLst>
              <a:ext uri="{FF2B5EF4-FFF2-40B4-BE49-F238E27FC236}">
                <a16:creationId xmlns:a16="http://schemas.microsoft.com/office/drawing/2014/main" id="{77ED7CA3-11E7-40B2-B8AB-697B93F49925}"/>
              </a:ext>
            </a:extLst>
          </p:cNvPr>
          <p:cNvSpPr txBox="1">
            <a:spLocks noChangeArrowheads="1"/>
          </p:cNvSpPr>
          <p:nvPr/>
        </p:nvSpPr>
        <p:spPr bwMode="auto">
          <a:xfrm>
            <a:off x="5807254" y="4358063"/>
            <a:ext cx="5148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000" b="0" dirty="0"/>
              <a:t>Hypothetical reasoning</a:t>
            </a:r>
            <a:r>
              <a:rPr kumimoji="0" lang="zh-CN" altLang="en-US" sz="2000" b="0" dirty="0"/>
              <a:t>（假言推论）</a:t>
            </a:r>
          </a:p>
        </p:txBody>
      </p:sp>
      <p:sp>
        <p:nvSpPr>
          <p:cNvPr id="38" name="文本框 14">
            <a:extLst>
              <a:ext uri="{FF2B5EF4-FFF2-40B4-BE49-F238E27FC236}">
                <a16:creationId xmlns:a16="http://schemas.microsoft.com/office/drawing/2014/main" id="{98368C9A-75EA-4F47-8397-65448D9E86F2}"/>
              </a:ext>
            </a:extLst>
          </p:cNvPr>
          <p:cNvSpPr txBox="1">
            <a:spLocks noChangeArrowheads="1"/>
          </p:cNvSpPr>
          <p:nvPr/>
        </p:nvSpPr>
        <p:spPr bwMode="auto">
          <a:xfrm>
            <a:off x="5807254" y="4685125"/>
            <a:ext cx="300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000" b="0" dirty="0"/>
              <a:t>Modus tollens</a:t>
            </a:r>
            <a:r>
              <a:rPr kumimoji="0" lang="zh-CN" altLang="en-US" sz="2000" b="0" dirty="0"/>
              <a:t>（拒取式）</a:t>
            </a:r>
          </a:p>
        </p:txBody>
      </p:sp>
      <p:sp>
        <p:nvSpPr>
          <p:cNvPr id="39" name="文本框 16">
            <a:extLst>
              <a:ext uri="{FF2B5EF4-FFF2-40B4-BE49-F238E27FC236}">
                <a16:creationId xmlns:a16="http://schemas.microsoft.com/office/drawing/2014/main" id="{614EA48C-C310-4FE5-93D1-56FC2A753E5E}"/>
              </a:ext>
            </a:extLst>
          </p:cNvPr>
          <p:cNvSpPr txBox="1">
            <a:spLocks noChangeArrowheads="1"/>
          </p:cNvSpPr>
          <p:nvPr/>
        </p:nvSpPr>
        <p:spPr bwMode="auto">
          <a:xfrm>
            <a:off x="5807254" y="5019633"/>
            <a:ext cx="4132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1800" dirty="0"/>
              <a:t>Hypothetical syllogism</a:t>
            </a:r>
            <a:r>
              <a:rPr kumimoji="0" lang="zh-CN" altLang="en-US" sz="1800" dirty="0"/>
              <a:t>（假言三段论</a:t>
            </a:r>
            <a:r>
              <a:rPr kumimoji="0" lang="zh-CN" altLang="en-US" sz="2000" dirty="0"/>
              <a:t>）</a:t>
            </a:r>
          </a:p>
        </p:txBody>
      </p:sp>
      <p:sp>
        <p:nvSpPr>
          <p:cNvPr id="40" name="文本框 18">
            <a:extLst>
              <a:ext uri="{FF2B5EF4-FFF2-40B4-BE49-F238E27FC236}">
                <a16:creationId xmlns:a16="http://schemas.microsoft.com/office/drawing/2014/main" id="{FC5ECD75-6FBB-4E64-A959-357BDD98CE7D}"/>
              </a:ext>
            </a:extLst>
          </p:cNvPr>
          <p:cNvSpPr txBox="1">
            <a:spLocks noChangeArrowheads="1"/>
          </p:cNvSpPr>
          <p:nvPr/>
        </p:nvSpPr>
        <p:spPr bwMode="auto">
          <a:xfrm>
            <a:off x="5792015" y="5346695"/>
            <a:ext cx="3009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1800" dirty="0"/>
              <a:t>Dilemma</a:t>
            </a:r>
            <a:r>
              <a:rPr kumimoji="0" lang="zh-CN" altLang="en-US" sz="1800" dirty="0"/>
              <a:t> （二难推论）</a:t>
            </a:r>
          </a:p>
        </p:txBody>
      </p:sp>
      <p:sp>
        <p:nvSpPr>
          <p:cNvPr id="41" name="文本框 10">
            <a:extLst>
              <a:ext uri="{FF2B5EF4-FFF2-40B4-BE49-F238E27FC236}">
                <a16:creationId xmlns:a16="http://schemas.microsoft.com/office/drawing/2014/main" id="{4D38364D-AE9E-4ADB-ADEF-5D8238EB3D6C}"/>
              </a:ext>
            </a:extLst>
          </p:cNvPr>
          <p:cNvSpPr txBox="1">
            <a:spLocks noChangeArrowheads="1"/>
          </p:cNvSpPr>
          <p:nvPr/>
        </p:nvSpPr>
        <p:spPr bwMode="auto">
          <a:xfrm>
            <a:off x="5807254" y="4016339"/>
            <a:ext cx="5284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spcBef>
                <a:spcPct val="0"/>
              </a:spcBef>
              <a:buSzTx/>
              <a:buFontTx/>
              <a:buNone/>
            </a:pPr>
            <a:r>
              <a:rPr kumimoji="0" lang="en-US" altLang="zh-CN" sz="2000" b="0" dirty="0"/>
              <a:t>Disjunctive syllogism</a:t>
            </a:r>
            <a:r>
              <a:rPr kumimoji="0" lang="zh-CN" altLang="en-US" sz="2000" b="0" dirty="0"/>
              <a:t> （析取三段论）</a:t>
            </a:r>
          </a:p>
        </p:txBody>
      </p:sp>
    </p:spTree>
    <p:extLst>
      <p:ext uri="{BB962C8B-B14F-4D97-AF65-F5344CB8AC3E}">
        <p14:creationId xmlns:p14="http://schemas.microsoft.com/office/powerpoint/2010/main" val="307251027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600711"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Tautological implication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2">
            <a:extLst>
              <a:ext uri="{FF2B5EF4-FFF2-40B4-BE49-F238E27FC236}">
                <a16:creationId xmlns:a16="http://schemas.microsoft.com/office/drawing/2014/main" id="{F6546CE0-E6BA-4FCC-9DBC-6636D5AC1838}"/>
              </a:ext>
            </a:extLst>
          </p:cNvPr>
          <p:cNvSpPr txBox="1">
            <a:spLocks noChangeArrowheads="1"/>
          </p:cNvSpPr>
          <p:nvPr/>
        </p:nvSpPr>
        <p:spPr>
          <a:xfrm>
            <a:off x="2110374" y="1358538"/>
            <a:ext cx="10249791" cy="6096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C00000"/>
                </a:solidFill>
              </a:rPr>
              <a:t>Relation between equivalence and implication</a:t>
            </a:r>
            <a:endParaRPr lang="zh-CN" altLang="en-US" sz="3200" b="1" dirty="0">
              <a:solidFill>
                <a:srgbClr val="C00000"/>
              </a:solidFill>
            </a:endParaRPr>
          </a:p>
        </p:txBody>
      </p:sp>
      <p:sp>
        <p:nvSpPr>
          <p:cNvPr id="13" name="Rectangle 3">
            <a:extLst>
              <a:ext uri="{FF2B5EF4-FFF2-40B4-BE49-F238E27FC236}">
                <a16:creationId xmlns:a16="http://schemas.microsoft.com/office/drawing/2014/main" id="{A024B225-93BF-4273-BA2B-1D7AF56AD262}"/>
              </a:ext>
            </a:extLst>
          </p:cNvPr>
          <p:cNvSpPr txBox="1">
            <a:spLocks noChangeArrowheads="1"/>
          </p:cNvSpPr>
          <p:nvPr/>
        </p:nvSpPr>
        <p:spPr>
          <a:xfrm>
            <a:off x="2210253" y="1807029"/>
            <a:ext cx="9462536" cy="451179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i="1" dirty="0"/>
          </a:p>
          <a:p>
            <a:pPr>
              <a:buFont typeface="Wingdings" panose="05000000000000000000" pitchFamily="2" charset="2"/>
              <a:buChar char="l"/>
            </a:pPr>
            <a:r>
              <a:rPr lang="en-US" altLang="zh-CN" b="1" i="1" dirty="0"/>
              <a:t>P</a:t>
            </a:r>
            <a:r>
              <a:rPr lang="zh-CN" altLang="en-US" b="1" dirty="0"/>
              <a:t> </a:t>
            </a:r>
            <a:r>
              <a:rPr lang="en-US" altLang="zh-CN" b="1" dirty="0"/>
              <a:t>and </a:t>
            </a:r>
            <a:r>
              <a:rPr lang="en-US" altLang="zh-CN" b="1" i="1" dirty="0"/>
              <a:t>Q</a:t>
            </a:r>
            <a:r>
              <a:rPr lang="zh-CN" altLang="en-US" b="1" dirty="0"/>
              <a:t> </a:t>
            </a:r>
            <a:r>
              <a:rPr lang="en-US" altLang="zh-CN" b="1" dirty="0"/>
              <a:t>are propositional formulas,</a:t>
            </a:r>
            <a:r>
              <a:rPr lang="zh-CN" altLang="en-US" b="1" dirty="0"/>
              <a:t> </a:t>
            </a:r>
            <a:r>
              <a:rPr lang="en-US" altLang="zh-CN" b="1" i="1" dirty="0">
                <a:solidFill>
                  <a:srgbClr val="0070C0"/>
                </a:solidFill>
              </a:rPr>
              <a:t>P</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Q</a:t>
            </a:r>
            <a:r>
              <a:rPr lang="en-US" altLang="zh-CN" b="1" dirty="0">
                <a:solidFill>
                  <a:srgbClr val="0070C0"/>
                </a:solidFill>
                <a:sym typeface="Symbol" panose="05050102010706020507" pitchFamily="18" charset="2"/>
              </a:rPr>
              <a:t> if and only if </a:t>
            </a:r>
            <a:r>
              <a:rPr lang="en-US" altLang="zh-CN" b="1" i="1" dirty="0">
                <a:solidFill>
                  <a:srgbClr val="0070C0"/>
                </a:solidFill>
                <a:sym typeface="Symbol" panose="05050102010706020507" pitchFamily="18" charset="2"/>
              </a:rPr>
              <a:t>P</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Q</a:t>
            </a:r>
            <a:r>
              <a:rPr lang="en-US" altLang="zh-CN" b="1" dirty="0">
                <a:solidFill>
                  <a:srgbClr val="0070C0"/>
                </a:solidFill>
                <a:sym typeface="Symbol" panose="05050102010706020507" pitchFamily="18" charset="2"/>
              </a:rPr>
              <a:t> and </a:t>
            </a:r>
            <a:r>
              <a:rPr lang="en-US" altLang="zh-CN" b="1" i="1" dirty="0">
                <a:solidFill>
                  <a:srgbClr val="0070C0"/>
                </a:solidFill>
                <a:sym typeface="Symbol" panose="05050102010706020507" pitchFamily="18" charset="2"/>
              </a:rPr>
              <a:t>Q</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P</a:t>
            </a:r>
            <a:endParaRPr lang="zh-CN" altLang="en-US" b="1" dirty="0">
              <a:solidFill>
                <a:srgbClr val="0070C0"/>
              </a:solidFill>
            </a:endParaRPr>
          </a:p>
          <a:p>
            <a:endParaRPr lang="en-US" altLang="zh-CN" i="1" dirty="0"/>
          </a:p>
          <a:p>
            <a:pPr>
              <a:buFont typeface="Wingdings" panose="05000000000000000000" pitchFamily="2" charset="2"/>
              <a:buChar char="l"/>
            </a:pPr>
            <a:r>
              <a:rPr lang="en-US" altLang="zh-CN" b="1" i="1" dirty="0"/>
              <a:t>A</a:t>
            </a:r>
            <a:r>
              <a:rPr lang="en-US" altLang="zh-CN" b="1" dirty="0"/>
              <a:t>, </a:t>
            </a:r>
            <a:r>
              <a:rPr lang="en-US" altLang="zh-CN" b="1" i="1" dirty="0"/>
              <a:t>B</a:t>
            </a:r>
            <a:r>
              <a:rPr lang="en-US" altLang="zh-CN" b="1" dirty="0"/>
              <a:t> and </a:t>
            </a:r>
            <a:r>
              <a:rPr lang="en-US" altLang="zh-CN" b="1" i="1" dirty="0"/>
              <a:t>C</a:t>
            </a:r>
            <a:r>
              <a:rPr lang="zh-CN" altLang="en-US" b="1" dirty="0"/>
              <a:t> </a:t>
            </a:r>
            <a:r>
              <a:rPr lang="en-US" altLang="zh-CN" b="1" dirty="0"/>
              <a:t>are formulas, </a:t>
            </a:r>
            <a:r>
              <a:rPr lang="en-US" altLang="zh-CN" b="1" dirty="0">
                <a:solidFill>
                  <a:srgbClr val="0070C0"/>
                </a:solidFill>
              </a:rPr>
              <a:t>if </a:t>
            </a:r>
            <a:r>
              <a:rPr lang="en-US" altLang="zh-CN" b="1" i="1" dirty="0">
                <a:solidFill>
                  <a:srgbClr val="0070C0"/>
                </a:solidFill>
                <a:sym typeface="Symbol" panose="05050102010706020507" pitchFamily="18" charset="2"/>
              </a:rPr>
              <a:t>A</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B </a:t>
            </a:r>
            <a:r>
              <a:rPr lang="en-US" altLang="zh-CN" b="1" dirty="0">
                <a:solidFill>
                  <a:srgbClr val="0070C0"/>
                </a:solidFill>
              </a:rPr>
              <a:t>and </a:t>
            </a:r>
            <a:r>
              <a:rPr lang="en-US" altLang="zh-CN" b="1" i="1" dirty="0">
                <a:solidFill>
                  <a:srgbClr val="0070C0"/>
                </a:solidFill>
                <a:sym typeface="Symbol" panose="05050102010706020507" pitchFamily="18" charset="2"/>
              </a:rPr>
              <a:t>B</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C</a:t>
            </a:r>
            <a:r>
              <a:rPr lang="en-US" altLang="zh-CN" b="1" dirty="0">
                <a:solidFill>
                  <a:srgbClr val="0070C0"/>
                </a:solidFill>
              </a:rPr>
              <a:t>, then</a:t>
            </a:r>
            <a:r>
              <a:rPr lang="en-US" altLang="zh-CN" b="1" i="1" dirty="0">
                <a:solidFill>
                  <a:srgbClr val="0070C0"/>
                </a:solidFill>
                <a:sym typeface="Symbol" panose="05050102010706020507" pitchFamily="18" charset="2"/>
              </a:rPr>
              <a:t> A</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C</a:t>
            </a:r>
            <a:endParaRPr lang="zh-CN" altLang="en-US" b="1" dirty="0">
              <a:solidFill>
                <a:srgbClr val="0070C0"/>
              </a:solidFill>
            </a:endParaRPr>
          </a:p>
          <a:p>
            <a:endParaRPr lang="en-US" altLang="zh-CN" i="1" dirty="0"/>
          </a:p>
          <a:p>
            <a:pPr>
              <a:buFont typeface="Wingdings" panose="05000000000000000000" pitchFamily="2" charset="2"/>
              <a:buChar char="l"/>
            </a:pPr>
            <a:r>
              <a:rPr lang="en-US" altLang="zh-CN" b="1" i="1" dirty="0"/>
              <a:t>A</a:t>
            </a:r>
            <a:r>
              <a:rPr lang="en-US" altLang="zh-CN" b="1" dirty="0"/>
              <a:t>, </a:t>
            </a:r>
            <a:r>
              <a:rPr lang="en-US" altLang="zh-CN" b="1" i="1" dirty="0"/>
              <a:t>B</a:t>
            </a:r>
            <a:r>
              <a:rPr lang="en-US" altLang="zh-CN" b="1" dirty="0"/>
              <a:t> and </a:t>
            </a:r>
            <a:r>
              <a:rPr lang="en-US" altLang="zh-CN" b="1" i="1" dirty="0"/>
              <a:t>C</a:t>
            </a:r>
            <a:r>
              <a:rPr lang="zh-CN" altLang="en-US" b="1" dirty="0"/>
              <a:t> </a:t>
            </a:r>
            <a:r>
              <a:rPr lang="en-US" altLang="zh-CN" b="1" dirty="0"/>
              <a:t>are formulas, </a:t>
            </a:r>
            <a:r>
              <a:rPr lang="en-US" altLang="zh-CN" b="1" dirty="0">
                <a:solidFill>
                  <a:srgbClr val="0070C0"/>
                </a:solidFill>
              </a:rPr>
              <a:t>if</a:t>
            </a:r>
            <a:r>
              <a:rPr lang="zh-CN" altLang="en-US" b="1" dirty="0">
                <a:solidFill>
                  <a:srgbClr val="0070C0"/>
                </a:solidFill>
              </a:rPr>
              <a:t> </a:t>
            </a:r>
            <a:r>
              <a:rPr lang="en-US" altLang="zh-CN" b="1" i="1" dirty="0">
                <a:solidFill>
                  <a:srgbClr val="0070C0"/>
                </a:solidFill>
                <a:sym typeface="Symbol" panose="05050102010706020507" pitchFamily="18" charset="2"/>
              </a:rPr>
              <a:t>A</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B </a:t>
            </a:r>
            <a:r>
              <a:rPr lang="en-US" altLang="zh-CN" b="1" dirty="0">
                <a:solidFill>
                  <a:srgbClr val="0070C0"/>
                </a:solidFill>
              </a:rPr>
              <a:t>and </a:t>
            </a:r>
            <a:r>
              <a:rPr lang="en-US" altLang="zh-CN" b="1" i="1" dirty="0">
                <a:solidFill>
                  <a:srgbClr val="0070C0"/>
                </a:solidFill>
                <a:sym typeface="Symbol" panose="05050102010706020507" pitchFamily="18" charset="2"/>
              </a:rPr>
              <a:t>A</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C</a:t>
            </a:r>
            <a:r>
              <a:rPr lang="en-US" altLang="zh-CN" b="1" dirty="0">
                <a:solidFill>
                  <a:srgbClr val="0070C0"/>
                </a:solidFill>
              </a:rPr>
              <a:t>, then</a:t>
            </a:r>
            <a:r>
              <a:rPr lang="en-US" altLang="zh-CN" b="1" i="1" dirty="0">
                <a:solidFill>
                  <a:srgbClr val="0070C0"/>
                </a:solidFill>
                <a:sym typeface="Symbol" panose="05050102010706020507" pitchFamily="18" charset="2"/>
              </a:rPr>
              <a:t> A</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B</a:t>
            </a:r>
            <a:r>
              <a:rPr lang="en-US" altLang="zh-CN" b="1" dirty="0">
                <a:solidFill>
                  <a:srgbClr val="0070C0"/>
                </a:solidFill>
                <a:sym typeface="Symbol" panose="05050102010706020507" pitchFamily="18" charset="2"/>
              </a:rPr>
              <a:t></a:t>
            </a:r>
            <a:r>
              <a:rPr lang="en-US" altLang="zh-CN" b="1" i="1" dirty="0">
                <a:solidFill>
                  <a:srgbClr val="0070C0"/>
                </a:solidFill>
                <a:sym typeface="Symbol" panose="05050102010706020507" pitchFamily="18" charset="2"/>
              </a:rPr>
              <a:t>C</a:t>
            </a:r>
            <a:endParaRPr lang="en-US" altLang="zh-CN" b="1" dirty="0">
              <a:solidFill>
                <a:srgbClr val="0070C0"/>
              </a:solidFill>
            </a:endParaRPr>
          </a:p>
        </p:txBody>
      </p:sp>
      <p:sp>
        <p:nvSpPr>
          <p:cNvPr id="14" name="矩形 13">
            <a:extLst>
              <a:ext uri="{FF2B5EF4-FFF2-40B4-BE49-F238E27FC236}">
                <a16:creationId xmlns:a16="http://schemas.microsoft.com/office/drawing/2014/main" id="{8F34FC30-9DDD-4A77-8EE5-DAF6B2436E16}"/>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常用蕴含式</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212876973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Implication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3285C854-7FD9-49AD-B459-0CBA664163D3}"/>
              </a:ext>
            </a:extLst>
          </p:cNvPr>
          <p:cNvSpPr txBox="1">
            <a:spLocks noChangeArrowheads="1"/>
          </p:cNvSpPr>
          <p:nvPr/>
        </p:nvSpPr>
        <p:spPr>
          <a:xfrm>
            <a:off x="2042239" y="5000823"/>
            <a:ext cx="9346770" cy="397291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zh-CN" altLang="en-US" dirty="0">
              <a:sym typeface="Symbol" panose="05050102010706020507" pitchFamily="18" charset="2"/>
            </a:endParaRPr>
          </a:p>
        </p:txBody>
      </p:sp>
      <p:sp>
        <p:nvSpPr>
          <p:cNvPr id="13" name="矩形: 圆角 12">
            <a:extLst>
              <a:ext uri="{FF2B5EF4-FFF2-40B4-BE49-F238E27FC236}">
                <a16:creationId xmlns:a16="http://schemas.microsoft.com/office/drawing/2014/main" id="{6BE089D4-ACB8-4510-ABA8-3D4AB57AEEE4}"/>
              </a:ext>
            </a:extLst>
          </p:cNvPr>
          <p:cNvSpPr/>
          <p:nvPr/>
        </p:nvSpPr>
        <p:spPr>
          <a:xfrm>
            <a:off x="2144485" y="1343509"/>
            <a:ext cx="9682843" cy="1500590"/>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lang="en-US" altLang="zh-CN" sz="2800" b="1" dirty="0">
                <a:solidFill>
                  <a:srgbClr val="FF0000"/>
                </a:solidFill>
                <a:sym typeface="Symbol" panose="05050102010706020507" pitchFamily="18" charset="2"/>
              </a:rPr>
              <a:t>Definition</a:t>
            </a:r>
            <a:r>
              <a:rPr lang="en-US" altLang="zh-CN" sz="2800" dirty="0">
                <a:solidFill>
                  <a:schemeClr val="tx1"/>
                </a:solidFill>
                <a:sym typeface="Symbol" panose="05050102010706020507" pitchFamily="18" charset="2"/>
              </a:rPr>
              <a:t>: Assume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1</a:t>
            </a:r>
            <a:r>
              <a:rPr lang="en-US" altLang="zh-CN" sz="2800" dirty="0">
                <a:solidFill>
                  <a:schemeClr val="tx1"/>
                </a:solidFill>
                <a:sym typeface="Symbol" panose="05050102010706020507" pitchFamily="18" charset="2"/>
              </a:rPr>
              <a:t>,…,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m </a:t>
            </a:r>
            <a:r>
              <a:rPr lang="en-US" altLang="zh-CN" sz="2800" dirty="0">
                <a:solidFill>
                  <a:schemeClr val="tx1"/>
                </a:solidFill>
                <a:sym typeface="Symbol" panose="05050102010706020507" pitchFamily="18" charset="2"/>
              </a:rPr>
              <a:t>,</a:t>
            </a:r>
            <a:r>
              <a:rPr lang="en-US" altLang="zh-CN" sz="2800" i="1" dirty="0">
                <a:solidFill>
                  <a:schemeClr val="tx1"/>
                </a:solidFill>
                <a:sym typeface="Symbol" panose="05050102010706020507" pitchFamily="18" charset="2"/>
              </a:rPr>
              <a:t>Q</a:t>
            </a:r>
            <a:r>
              <a:rPr lang="zh-CN" altLang="en-US" sz="2800" dirty="0">
                <a:solidFill>
                  <a:schemeClr val="tx1"/>
                </a:solidFill>
                <a:sym typeface="Symbol" panose="05050102010706020507" pitchFamily="18" charset="2"/>
              </a:rPr>
              <a:t> </a:t>
            </a:r>
            <a:r>
              <a:rPr lang="en-US" altLang="zh-CN" sz="2800" dirty="0">
                <a:solidFill>
                  <a:schemeClr val="tx1"/>
                </a:solidFill>
                <a:sym typeface="Symbol" panose="05050102010706020507" pitchFamily="18" charset="2"/>
              </a:rPr>
              <a:t>are propositional formulas. If</a:t>
            </a:r>
            <a:r>
              <a:rPr lang="zh-CN" altLang="en-US" sz="2800" dirty="0">
                <a:solidFill>
                  <a:schemeClr val="tx1"/>
                </a:solidFill>
                <a:sym typeface="Symbol" panose="05050102010706020507" pitchFamily="18" charset="2"/>
              </a:rPr>
              <a:t> </a:t>
            </a:r>
            <a:r>
              <a:rPr lang="en-US" altLang="zh-CN" sz="2800" dirty="0">
                <a:solidFill>
                  <a:srgbClr val="FF0000"/>
                </a:solidFill>
                <a:sym typeface="Symbol" panose="05050102010706020507" pitchFamily="18" charset="2"/>
              </a:rPr>
              <a:t>(</a:t>
            </a:r>
            <a:r>
              <a:rPr lang="en-US" altLang="zh-CN" sz="2800" i="1" dirty="0">
                <a:solidFill>
                  <a:srgbClr val="FF0000"/>
                </a:solidFill>
                <a:sym typeface="Symbol" panose="05050102010706020507" pitchFamily="18" charset="2"/>
              </a:rPr>
              <a:t>H</a:t>
            </a:r>
            <a:r>
              <a:rPr lang="en-US" altLang="zh-CN" sz="2800" baseline="-25000" dirty="0">
                <a:solidFill>
                  <a:srgbClr val="FF0000"/>
                </a:solidFill>
                <a:sym typeface="Symbol" panose="05050102010706020507" pitchFamily="18" charset="2"/>
              </a:rPr>
              <a:t>1</a:t>
            </a:r>
            <a:r>
              <a:rPr lang="en-US" altLang="zh-CN" sz="2800" dirty="0">
                <a:solidFill>
                  <a:srgbClr val="FF0000"/>
                </a:solidFill>
                <a:sym typeface="Symbol" panose="05050102010706020507" pitchFamily="18" charset="2"/>
              </a:rPr>
              <a:t> …  </a:t>
            </a:r>
            <a:r>
              <a:rPr lang="en-US" altLang="zh-CN" sz="2800" i="1" dirty="0">
                <a:solidFill>
                  <a:srgbClr val="FF0000"/>
                </a:solidFill>
                <a:sym typeface="Symbol" panose="05050102010706020507" pitchFamily="18" charset="2"/>
              </a:rPr>
              <a:t>H</a:t>
            </a:r>
            <a:r>
              <a:rPr lang="en-US" altLang="zh-CN" sz="2800" baseline="-25000" dirty="0">
                <a:solidFill>
                  <a:srgbClr val="FF0000"/>
                </a:solidFill>
                <a:sym typeface="Symbol" panose="05050102010706020507" pitchFamily="18" charset="2"/>
              </a:rPr>
              <a:t>m </a:t>
            </a:r>
            <a:r>
              <a:rPr lang="en-US" altLang="zh-CN" sz="2800" dirty="0">
                <a:solidFill>
                  <a:srgbClr val="FF0000"/>
                </a:solidFill>
                <a:sym typeface="Symbol" panose="05050102010706020507" pitchFamily="18" charset="2"/>
              </a:rPr>
              <a:t>)</a:t>
            </a:r>
            <a:r>
              <a:rPr lang="zh-CN" altLang="en-US" sz="2800" dirty="0">
                <a:solidFill>
                  <a:srgbClr val="FF0000"/>
                </a:solidFill>
                <a:sym typeface="Symbol" panose="05050102010706020507" pitchFamily="18" charset="2"/>
              </a:rPr>
              <a:t> </a:t>
            </a:r>
            <a:r>
              <a:rPr lang="en-US" altLang="zh-CN" sz="2800" i="1" dirty="0">
                <a:solidFill>
                  <a:srgbClr val="FF0000"/>
                </a:solidFill>
                <a:sym typeface="Symbol" panose="05050102010706020507" pitchFamily="18" charset="2"/>
              </a:rPr>
              <a:t>Q</a:t>
            </a:r>
            <a:r>
              <a:rPr lang="zh-CN" altLang="en-US" sz="2800" dirty="0">
                <a:solidFill>
                  <a:schemeClr val="tx1"/>
                </a:solidFill>
                <a:sym typeface="Symbol" panose="05050102010706020507" pitchFamily="18" charset="2"/>
              </a:rPr>
              <a:t>，</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1</a:t>
            </a:r>
            <a:r>
              <a:rPr lang="en-US" altLang="zh-CN" sz="2800" dirty="0">
                <a:solidFill>
                  <a:schemeClr val="tx1"/>
                </a:solidFill>
                <a:sym typeface="Symbol" panose="05050102010706020507" pitchFamily="18" charset="2"/>
              </a:rPr>
              <a:t>,…,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m </a:t>
            </a:r>
            <a:r>
              <a:rPr lang="zh-CN" altLang="en-US" sz="2800" dirty="0">
                <a:solidFill>
                  <a:schemeClr val="tx1"/>
                </a:solidFill>
                <a:sym typeface="Symbol" panose="05050102010706020507" pitchFamily="18" charset="2"/>
              </a:rPr>
              <a:t> </a:t>
            </a:r>
            <a:r>
              <a:rPr lang="en-US" altLang="zh-CN" sz="2800" dirty="0">
                <a:solidFill>
                  <a:schemeClr val="tx1"/>
                </a:solidFill>
                <a:sym typeface="Symbol" panose="05050102010706020507" pitchFamily="18" charset="2"/>
              </a:rPr>
              <a:t>are </a:t>
            </a:r>
            <a:r>
              <a:rPr lang="en-US" altLang="zh-CN" sz="2800" b="1" dirty="0">
                <a:solidFill>
                  <a:srgbClr val="FF0000"/>
                </a:solidFill>
                <a:sym typeface="Symbol" panose="05050102010706020507" pitchFamily="18" charset="2"/>
              </a:rPr>
              <a:t>collectively implicate </a:t>
            </a:r>
            <a:r>
              <a:rPr lang="en-US" altLang="zh-CN" sz="2800" i="1" dirty="0">
                <a:solidFill>
                  <a:schemeClr val="tx1"/>
                </a:solidFill>
                <a:sym typeface="Symbol" panose="05050102010706020507" pitchFamily="18" charset="2"/>
              </a:rPr>
              <a:t>Q,</a:t>
            </a:r>
            <a:r>
              <a:rPr lang="zh-CN" altLang="en-US" sz="2800" dirty="0">
                <a:solidFill>
                  <a:schemeClr val="tx1"/>
                </a:solidFill>
                <a:sym typeface="Symbol" panose="05050102010706020507" pitchFamily="18" charset="2"/>
              </a:rPr>
              <a:t> </a:t>
            </a:r>
            <a:r>
              <a:rPr lang="en-US" altLang="zh-CN" sz="2800" dirty="0">
                <a:solidFill>
                  <a:schemeClr val="tx1"/>
                </a:solidFill>
                <a:sym typeface="Symbol" panose="05050102010706020507" pitchFamily="18" charset="2"/>
              </a:rPr>
              <a:t>namely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1</a:t>
            </a:r>
            <a:r>
              <a:rPr lang="en-US" altLang="zh-CN" sz="2800" dirty="0">
                <a:solidFill>
                  <a:schemeClr val="tx1"/>
                </a:solidFill>
                <a:sym typeface="Symbol" panose="05050102010706020507" pitchFamily="18" charset="2"/>
              </a:rPr>
              <a:t>,…,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m </a:t>
            </a:r>
            <a:r>
              <a:rPr lang="en-US" altLang="zh-CN" sz="2800" dirty="0">
                <a:solidFill>
                  <a:schemeClr val="tx1"/>
                </a:solidFill>
                <a:sym typeface="Symbol" panose="05050102010706020507" pitchFamily="18" charset="2"/>
              </a:rPr>
              <a:t></a:t>
            </a:r>
            <a:r>
              <a:rPr lang="en-US" altLang="zh-CN" sz="2800" i="1" dirty="0">
                <a:solidFill>
                  <a:schemeClr val="tx1"/>
                </a:solidFill>
                <a:sym typeface="Symbol" panose="05050102010706020507" pitchFamily="18" charset="2"/>
              </a:rPr>
              <a:t>Q</a:t>
            </a:r>
          </a:p>
        </p:txBody>
      </p:sp>
      <p:sp>
        <p:nvSpPr>
          <p:cNvPr id="14" name="矩形: 圆角 13">
            <a:extLst>
              <a:ext uri="{FF2B5EF4-FFF2-40B4-BE49-F238E27FC236}">
                <a16:creationId xmlns:a16="http://schemas.microsoft.com/office/drawing/2014/main" id="{0CFB9494-E915-477D-B1DA-CF0970D54AE7}"/>
              </a:ext>
            </a:extLst>
          </p:cNvPr>
          <p:cNvSpPr/>
          <p:nvPr/>
        </p:nvSpPr>
        <p:spPr>
          <a:xfrm>
            <a:off x="2144485" y="3167895"/>
            <a:ext cx="9682843" cy="3270741"/>
          </a:xfrm>
          <a:prstGeom prst="roundRect">
            <a:avLst>
              <a:gd name="adj" fmla="val 516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lang="en-US" altLang="zh-CN" sz="2800" b="1" dirty="0">
                <a:solidFill>
                  <a:srgbClr val="FF0000"/>
                </a:solidFill>
                <a:sym typeface="Symbol" panose="05050102010706020507" pitchFamily="18" charset="2"/>
              </a:rPr>
              <a:t>Theorem</a:t>
            </a:r>
            <a:r>
              <a:rPr lang="en-US" altLang="zh-CN" sz="2800" dirty="0">
                <a:solidFill>
                  <a:srgbClr val="7030A0"/>
                </a:solidFill>
                <a:sym typeface="Symbol" panose="05050102010706020507" pitchFamily="18" charset="2"/>
              </a:rPr>
              <a:t>: </a:t>
            </a:r>
            <a:r>
              <a:rPr lang="en-US" altLang="zh-CN" sz="2800" dirty="0">
                <a:solidFill>
                  <a:schemeClr val="tx1"/>
                </a:solidFill>
                <a:sym typeface="Symbol" panose="05050102010706020507" pitchFamily="18" charset="2"/>
              </a:rPr>
              <a:t>If </a:t>
            </a:r>
            <a:r>
              <a:rPr lang="en-US" altLang="zh-CN" sz="2800" b="1" i="1" dirty="0">
                <a:solidFill>
                  <a:srgbClr val="FF0000"/>
                </a:solidFill>
                <a:sym typeface="Symbol" panose="05050102010706020507" pitchFamily="18" charset="2"/>
              </a:rPr>
              <a:t>H</a:t>
            </a:r>
            <a:r>
              <a:rPr lang="en-US" altLang="zh-CN" sz="2800" b="1" baseline="-25000" dirty="0">
                <a:solidFill>
                  <a:srgbClr val="FF0000"/>
                </a:solidFill>
                <a:sym typeface="Symbol" panose="05050102010706020507" pitchFamily="18" charset="2"/>
              </a:rPr>
              <a:t>1</a:t>
            </a:r>
            <a:r>
              <a:rPr lang="en-US" altLang="zh-CN" sz="2800" b="1" dirty="0">
                <a:solidFill>
                  <a:srgbClr val="FF0000"/>
                </a:solidFill>
                <a:sym typeface="Symbol" panose="05050102010706020507" pitchFamily="18" charset="2"/>
              </a:rPr>
              <a:t> …  </a:t>
            </a:r>
            <a:r>
              <a:rPr lang="en-US" altLang="zh-CN" sz="2800" b="1" i="1" dirty="0">
                <a:solidFill>
                  <a:srgbClr val="FF0000"/>
                </a:solidFill>
                <a:sym typeface="Symbol" panose="05050102010706020507" pitchFamily="18" charset="2"/>
              </a:rPr>
              <a:t>H</a:t>
            </a:r>
            <a:r>
              <a:rPr lang="en-US" altLang="zh-CN" sz="2800" b="1" baseline="-25000" dirty="0">
                <a:solidFill>
                  <a:srgbClr val="FF0000"/>
                </a:solidFill>
                <a:sym typeface="Symbol" panose="05050102010706020507" pitchFamily="18" charset="2"/>
              </a:rPr>
              <a:t>m </a:t>
            </a:r>
            <a:r>
              <a:rPr lang="en-US" altLang="zh-CN" sz="2800" b="1" dirty="0">
                <a:solidFill>
                  <a:srgbClr val="FF0000"/>
                </a:solidFill>
                <a:sym typeface="Symbol" panose="05050102010706020507" pitchFamily="18" charset="2"/>
              </a:rPr>
              <a:t></a:t>
            </a:r>
            <a:r>
              <a:rPr lang="en-US" altLang="zh-CN" sz="2800" b="1" baseline="-25000" dirty="0">
                <a:solidFill>
                  <a:srgbClr val="FF0000"/>
                </a:solidFill>
                <a:sym typeface="Symbol" panose="05050102010706020507" pitchFamily="18" charset="2"/>
              </a:rPr>
              <a:t> </a:t>
            </a:r>
            <a:r>
              <a:rPr lang="en-US" altLang="zh-CN" sz="2800" b="1" i="1" dirty="0">
                <a:solidFill>
                  <a:schemeClr val="accent4"/>
                </a:solidFill>
                <a:sym typeface="Symbol" panose="05050102010706020507" pitchFamily="18" charset="2"/>
              </a:rPr>
              <a:t>P</a:t>
            </a:r>
            <a:r>
              <a:rPr lang="en-US" altLang="zh-CN" sz="2800" b="1" i="1" dirty="0">
                <a:solidFill>
                  <a:srgbClr val="FF0000"/>
                </a:solidFill>
                <a:sym typeface="Symbol" panose="05050102010706020507" pitchFamily="18" charset="2"/>
              </a:rPr>
              <a:t> </a:t>
            </a:r>
            <a:r>
              <a:rPr lang="en-US" altLang="zh-CN" sz="2800" b="1" dirty="0">
                <a:solidFill>
                  <a:srgbClr val="FF0000"/>
                </a:solidFill>
                <a:sym typeface="Symbol" panose="05050102010706020507" pitchFamily="18" charset="2"/>
              </a:rPr>
              <a:t></a:t>
            </a:r>
            <a:r>
              <a:rPr lang="en-US" altLang="zh-CN" sz="2800" b="1" i="1" dirty="0">
                <a:solidFill>
                  <a:srgbClr val="FF0000"/>
                </a:solidFill>
                <a:sym typeface="Symbol" panose="05050102010706020507" pitchFamily="18" charset="2"/>
              </a:rPr>
              <a:t>Q</a:t>
            </a:r>
            <a:r>
              <a:rPr lang="en-US" altLang="zh-CN" sz="2800" dirty="0">
                <a:solidFill>
                  <a:schemeClr val="tx1"/>
                </a:solidFill>
                <a:sym typeface="Symbol" panose="05050102010706020507" pitchFamily="18" charset="2"/>
              </a:rPr>
              <a:t>, then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1</a:t>
            </a:r>
            <a:r>
              <a:rPr lang="en-US" altLang="zh-CN" sz="2800" dirty="0">
                <a:solidFill>
                  <a:schemeClr val="tx1"/>
                </a:solidFill>
                <a:sym typeface="Symbol" panose="05050102010706020507" pitchFamily="18" charset="2"/>
              </a:rPr>
              <a:t>,…, </a:t>
            </a:r>
            <a:r>
              <a:rPr lang="en-US" altLang="zh-CN" sz="2800" i="1" dirty="0">
                <a:solidFill>
                  <a:schemeClr val="tx1"/>
                </a:solidFill>
                <a:sym typeface="Symbol" panose="05050102010706020507" pitchFamily="18" charset="2"/>
              </a:rPr>
              <a:t>H</a:t>
            </a:r>
            <a:r>
              <a:rPr lang="en-US" altLang="zh-CN" sz="2800" baseline="-25000" dirty="0">
                <a:solidFill>
                  <a:schemeClr val="tx1"/>
                </a:solidFill>
                <a:sym typeface="Symbol" panose="05050102010706020507" pitchFamily="18" charset="2"/>
              </a:rPr>
              <a:t>m </a:t>
            </a:r>
            <a:r>
              <a:rPr lang="en-US" altLang="zh-CN" sz="2800" dirty="0">
                <a:solidFill>
                  <a:schemeClr val="tx1"/>
                </a:solidFill>
                <a:sym typeface="Symbol" panose="05050102010706020507" pitchFamily="18" charset="2"/>
              </a:rPr>
              <a:t></a:t>
            </a:r>
            <a:r>
              <a:rPr lang="en-US" altLang="zh-CN" sz="2800" b="1" i="1" dirty="0">
                <a:solidFill>
                  <a:schemeClr val="accent4"/>
                </a:solidFill>
                <a:sym typeface="Symbol" panose="05050102010706020507" pitchFamily="18" charset="2"/>
              </a:rPr>
              <a:t>P</a:t>
            </a:r>
            <a:r>
              <a:rPr lang="en-US" altLang="zh-CN" sz="2800" b="1" dirty="0">
                <a:solidFill>
                  <a:schemeClr val="accent4"/>
                </a:solidFill>
                <a:sym typeface="Symbol" panose="05050102010706020507" pitchFamily="18" charset="2"/>
              </a:rPr>
              <a:t> </a:t>
            </a:r>
            <a:r>
              <a:rPr lang="en-US" altLang="zh-CN" sz="2800" b="1" i="1" dirty="0">
                <a:solidFill>
                  <a:schemeClr val="accent4"/>
                </a:solidFill>
                <a:sym typeface="Symbol" panose="05050102010706020507" pitchFamily="18" charset="2"/>
              </a:rPr>
              <a:t>Q</a:t>
            </a:r>
          </a:p>
          <a:p>
            <a:pPr>
              <a:lnSpc>
                <a:spcPct val="150000"/>
              </a:lnSpc>
              <a:defRPr/>
            </a:pPr>
            <a:r>
              <a:rPr lang="en-US" altLang="zh-CN" sz="2800" dirty="0">
                <a:solidFill>
                  <a:schemeClr val="tx1"/>
                </a:solidFill>
                <a:sym typeface="Symbol" panose="05050102010706020507" pitchFamily="18" charset="2"/>
              </a:rPr>
              <a:t>The theorem is definitely true:</a:t>
            </a:r>
            <a:r>
              <a:rPr lang="zh-CN" altLang="en-US" sz="2800" dirty="0">
                <a:solidFill>
                  <a:schemeClr val="tx1"/>
                </a:solidFill>
                <a:sym typeface="Symbol" panose="05050102010706020507" pitchFamily="18" charset="2"/>
              </a:rPr>
              <a:t> </a:t>
            </a:r>
            <a:endParaRPr lang="en-US" altLang="zh-CN" sz="2800" dirty="0">
              <a:solidFill>
                <a:schemeClr val="tx1"/>
              </a:solidFill>
              <a:sym typeface="Symbol" panose="05050102010706020507" pitchFamily="18" charset="2"/>
            </a:endParaRPr>
          </a:p>
          <a:p>
            <a:pPr>
              <a:lnSpc>
                <a:spcPct val="150000"/>
              </a:lnSpc>
              <a:defRPr/>
            </a:pPr>
            <a:r>
              <a:rPr lang="en-US" altLang="zh-CN" sz="2800" b="1" i="1" dirty="0">
                <a:solidFill>
                  <a:srgbClr val="FF0000"/>
                </a:solidFill>
                <a:sym typeface="Symbol" panose="05050102010706020507" pitchFamily="18" charset="2"/>
              </a:rPr>
              <a:t>H</a:t>
            </a:r>
            <a:r>
              <a:rPr lang="en-US" altLang="zh-CN" sz="2800" b="1" baseline="-25000" dirty="0">
                <a:solidFill>
                  <a:srgbClr val="FF0000"/>
                </a:solidFill>
                <a:sym typeface="Symbol" panose="05050102010706020507" pitchFamily="18" charset="2"/>
              </a:rPr>
              <a:t>1</a:t>
            </a:r>
            <a:r>
              <a:rPr lang="en-US" altLang="zh-CN" sz="2800" b="1" dirty="0">
                <a:solidFill>
                  <a:srgbClr val="FF0000"/>
                </a:solidFill>
                <a:sym typeface="Symbol" panose="05050102010706020507" pitchFamily="18" charset="2"/>
              </a:rPr>
              <a:t> …  </a:t>
            </a:r>
            <a:r>
              <a:rPr lang="en-US" altLang="zh-CN" sz="2800" b="1" i="1" dirty="0">
                <a:solidFill>
                  <a:srgbClr val="FF0000"/>
                </a:solidFill>
                <a:sym typeface="Symbol" panose="05050102010706020507" pitchFamily="18" charset="2"/>
              </a:rPr>
              <a:t>H</a:t>
            </a:r>
            <a:r>
              <a:rPr lang="en-US" altLang="zh-CN" sz="2800" b="1" baseline="-25000" dirty="0">
                <a:solidFill>
                  <a:srgbClr val="FF0000"/>
                </a:solidFill>
                <a:sym typeface="Symbol" panose="05050102010706020507" pitchFamily="18" charset="2"/>
              </a:rPr>
              <a:t>m </a:t>
            </a:r>
            <a:r>
              <a:rPr lang="en-US" altLang="zh-CN" sz="2800" b="1" dirty="0">
                <a:solidFill>
                  <a:srgbClr val="FF0000"/>
                </a:solidFill>
                <a:sym typeface="Symbol" panose="05050102010706020507" pitchFamily="18" charset="2"/>
              </a:rPr>
              <a:t></a:t>
            </a:r>
            <a:r>
              <a:rPr lang="en-US" altLang="zh-CN" sz="2800" b="1" baseline="-25000" dirty="0">
                <a:solidFill>
                  <a:srgbClr val="FF0000"/>
                </a:solidFill>
                <a:sym typeface="Symbol" panose="05050102010706020507" pitchFamily="18" charset="2"/>
              </a:rPr>
              <a:t> </a:t>
            </a:r>
            <a:r>
              <a:rPr lang="en-US" altLang="zh-CN" sz="2800" b="1" i="1" dirty="0">
                <a:solidFill>
                  <a:srgbClr val="FF0000"/>
                </a:solidFill>
                <a:sym typeface="Symbol" panose="05050102010706020507" pitchFamily="18" charset="2"/>
              </a:rPr>
              <a:t>P</a:t>
            </a:r>
            <a:r>
              <a:rPr lang="en-US" altLang="zh-CN" sz="2800" b="1" dirty="0">
                <a:solidFill>
                  <a:srgbClr val="FF0000"/>
                </a:solidFill>
                <a:sym typeface="Symbol" panose="05050102010706020507" pitchFamily="18" charset="2"/>
              </a:rPr>
              <a:t> </a:t>
            </a:r>
            <a:r>
              <a:rPr lang="zh-CN" altLang="en-US" sz="2800" b="1" dirty="0">
                <a:solidFill>
                  <a:srgbClr val="FF0000"/>
                </a:solidFill>
                <a:sym typeface="Symbol" panose="05050102010706020507" pitchFamily="18" charset="2"/>
              </a:rPr>
              <a:t> </a:t>
            </a:r>
            <a:r>
              <a:rPr lang="en-US" altLang="zh-CN" sz="2800" b="1" dirty="0">
                <a:solidFill>
                  <a:srgbClr val="FF0000"/>
                </a:solidFill>
                <a:sym typeface="Symbol" panose="05050102010706020507" pitchFamily="18" charset="2"/>
              </a:rPr>
              <a:t>is true</a:t>
            </a:r>
            <a:r>
              <a:rPr lang="en-US" altLang="zh-CN" sz="2800" dirty="0">
                <a:solidFill>
                  <a:schemeClr val="tx1"/>
                </a:solidFill>
                <a:sym typeface="Symbol" panose="05050102010706020507" pitchFamily="18" charset="2"/>
              </a:rPr>
              <a:t>, so </a:t>
            </a:r>
            <a:r>
              <a:rPr lang="en-US" altLang="zh-CN" sz="2800" b="1" i="1" dirty="0">
                <a:solidFill>
                  <a:srgbClr val="FF0000"/>
                </a:solidFill>
                <a:sym typeface="Symbol" panose="05050102010706020507" pitchFamily="18" charset="2"/>
              </a:rPr>
              <a:t>P</a:t>
            </a:r>
            <a:r>
              <a:rPr lang="zh-CN" altLang="en-US" sz="2800" b="1" dirty="0">
                <a:solidFill>
                  <a:srgbClr val="FF0000"/>
                </a:solidFill>
                <a:sym typeface="Symbol" panose="05050102010706020507" pitchFamily="18" charset="2"/>
              </a:rPr>
              <a:t> </a:t>
            </a:r>
            <a:r>
              <a:rPr lang="en-US" altLang="zh-CN" sz="2800" b="1" dirty="0">
                <a:solidFill>
                  <a:srgbClr val="FF0000"/>
                </a:solidFill>
                <a:sym typeface="Symbol" panose="05050102010706020507" pitchFamily="18" charset="2"/>
              </a:rPr>
              <a:t>is true</a:t>
            </a:r>
            <a:r>
              <a:rPr lang="en-US" altLang="zh-CN" sz="2800" dirty="0">
                <a:solidFill>
                  <a:schemeClr val="tx1"/>
                </a:solidFill>
                <a:sym typeface="Symbol" panose="05050102010706020507" pitchFamily="18" charset="2"/>
              </a:rPr>
              <a:t>;</a:t>
            </a:r>
          </a:p>
          <a:p>
            <a:pPr>
              <a:lnSpc>
                <a:spcPct val="150000"/>
              </a:lnSpc>
              <a:defRPr/>
            </a:pPr>
            <a:r>
              <a:rPr lang="en-US" altLang="zh-CN" sz="2800" b="1" i="1" dirty="0">
                <a:solidFill>
                  <a:srgbClr val="FF0000"/>
                </a:solidFill>
                <a:sym typeface="Symbol" panose="05050102010706020507" pitchFamily="18" charset="2"/>
              </a:rPr>
              <a:t>H</a:t>
            </a:r>
            <a:r>
              <a:rPr lang="en-US" altLang="zh-CN" sz="2800" b="1" baseline="-25000" dirty="0">
                <a:solidFill>
                  <a:srgbClr val="FF0000"/>
                </a:solidFill>
                <a:sym typeface="Symbol" panose="05050102010706020507" pitchFamily="18" charset="2"/>
              </a:rPr>
              <a:t>1</a:t>
            </a:r>
            <a:r>
              <a:rPr lang="en-US" altLang="zh-CN" sz="2800" b="1" dirty="0">
                <a:solidFill>
                  <a:srgbClr val="FF0000"/>
                </a:solidFill>
                <a:sym typeface="Symbol" panose="05050102010706020507" pitchFamily="18" charset="2"/>
              </a:rPr>
              <a:t> …  </a:t>
            </a:r>
            <a:r>
              <a:rPr lang="en-US" altLang="zh-CN" sz="2800" b="1" i="1" dirty="0">
                <a:solidFill>
                  <a:srgbClr val="FF0000"/>
                </a:solidFill>
                <a:sym typeface="Symbol" panose="05050102010706020507" pitchFamily="18" charset="2"/>
              </a:rPr>
              <a:t>H</a:t>
            </a:r>
            <a:r>
              <a:rPr lang="en-US" altLang="zh-CN" sz="2800" b="1" baseline="-25000" dirty="0">
                <a:solidFill>
                  <a:srgbClr val="FF0000"/>
                </a:solidFill>
                <a:sym typeface="Symbol" panose="05050102010706020507" pitchFamily="18" charset="2"/>
              </a:rPr>
              <a:t>m </a:t>
            </a:r>
            <a:r>
              <a:rPr lang="en-US" altLang="zh-CN" sz="2800" b="1" dirty="0">
                <a:solidFill>
                  <a:srgbClr val="FF0000"/>
                </a:solidFill>
                <a:sym typeface="Symbol" panose="05050102010706020507" pitchFamily="18" charset="2"/>
              </a:rPr>
              <a:t></a:t>
            </a:r>
            <a:r>
              <a:rPr lang="en-US" altLang="zh-CN" sz="2800" b="1" baseline="-25000" dirty="0">
                <a:solidFill>
                  <a:srgbClr val="FF0000"/>
                </a:solidFill>
                <a:sym typeface="Symbol" panose="05050102010706020507" pitchFamily="18" charset="2"/>
              </a:rPr>
              <a:t> </a:t>
            </a:r>
            <a:r>
              <a:rPr lang="en-US" altLang="zh-CN" sz="2800" b="1" i="1" dirty="0">
                <a:solidFill>
                  <a:srgbClr val="FF0000"/>
                </a:solidFill>
                <a:sym typeface="Symbol" panose="05050102010706020507" pitchFamily="18" charset="2"/>
              </a:rPr>
              <a:t>P</a:t>
            </a:r>
            <a:r>
              <a:rPr lang="en-US" altLang="zh-CN" sz="2800" b="1" dirty="0">
                <a:solidFill>
                  <a:srgbClr val="FF0000"/>
                </a:solidFill>
                <a:sym typeface="Symbol" panose="05050102010706020507" pitchFamily="18" charset="2"/>
              </a:rPr>
              <a:t> </a:t>
            </a:r>
            <a:r>
              <a:rPr lang="en-US" altLang="zh-CN" sz="2800" b="1" i="1" dirty="0">
                <a:solidFill>
                  <a:srgbClr val="FF0000"/>
                </a:solidFill>
                <a:sym typeface="Symbol" panose="05050102010706020507" pitchFamily="18" charset="2"/>
              </a:rPr>
              <a:t>Q</a:t>
            </a:r>
            <a:r>
              <a:rPr lang="en-US" altLang="zh-CN" sz="2800" dirty="0">
                <a:solidFill>
                  <a:schemeClr val="tx1"/>
                </a:solidFill>
                <a:sym typeface="Symbol" panose="05050102010706020507" pitchFamily="18" charset="2"/>
              </a:rPr>
              <a:t>, so </a:t>
            </a:r>
            <a:r>
              <a:rPr lang="en-US" altLang="zh-CN" sz="2800" b="1" i="1" dirty="0">
                <a:solidFill>
                  <a:srgbClr val="FF0000"/>
                </a:solidFill>
                <a:sym typeface="Symbol" panose="05050102010706020507" pitchFamily="18" charset="2"/>
              </a:rPr>
              <a:t>Q</a:t>
            </a:r>
            <a:r>
              <a:rPr lang="en-US" altLang="zh-CN" sz="2800" b="1" dirty="0">
                <a:solidFill>
                  <a:srgbClr val="FF0000"/>
                </a:solidFill>
                <a:sym typeface="Symbol" panose="05050102010706020507" pitchFamily="18" charset="2"/>
              </a:rPr>
              <a:t> is true</a:t>
            </a:r>
            <a:r>
              <a:rPr lang="en-US" altLang="zh-CN" sz="2800" dirty="0">
                <a:solidFill>
                  <a:schemeClr val="tx1"/>
                </a:solidFill>
                <a:sym typeface="Symbol" panose="05050102010706020507" pitchFamily="18" charset="2"/>
              </a:rPr>
              <a:t>.</a:t>
            </a:r>
            <a:r>
              <a:rPr lang="zh-CN" altLang="en-US" sz="2800" dirty="0">
                <a:solidFill>
                  <a:schemeClr val="tx1"/>
                </a:solidFill>
                <a:sym typeface="Symbol" panose="05050102010706020507" pitchFamily="18" charset="2"/>
              </a:rPr>
              <a:t> </a:t>
            </a:r>
            <a:endParaRPr lang="en-US" altLang="zh-CN" sz="2800" dirty="0">
              <a:solidFill>
                <a:schemeClr val="tx1"/>
              </a:solidFill>
              <a:sym typeface="Symbol" panose="05050102010706020507" pitchFamily="18" charset="2"/>
            </a:endParaRPr>
          </a:p>
          <a:p>
            <a:pPr>
              <a:lnSpc>
                <a:spcPct val="150000"/>
              </a:lnSpc>
              <a:defRPr/>
            </a:pPr>
            <a:r>
              <a:rPr lang="en-US" altLang="zh-CN" sz="2800" dirty="0">
                <a:solidFill>
                  <a:schemeClr val="tx1"/>
                </a:solidFill>
                <a:sym typeface="Symbol" panose="05050102010706020507" pitchFamily="18" charset="2"/>
              </a:rPr>
              <a:t>Therefore, </a:t>
            </a:r>
            <a:r>
              <a:rPr lang="en-US" altLang="zh-CN" sz="2800" i="1" dirty="0">
                <a:solidFill>
                  <a:schemeClr val="tx1"/>
                </a:solidFill>
                <a:sym typeface="Symbol" panose="05050102010706020507" pitchFamily="18" charset="2"/>
              </a:rPr>
              <a:t>P</a:t>
            </a:r>
            <a:r>
              <a:rPr lang="en-US" altLang="zh-CN" sz="2800" dirty="0">
                <a:solidFill>
                  <a:schemeClr val="tx1"/>
                </a:solidFill>
                <a:sym typeface="Symbol" panose="05050102010706020507" pitchFamily="18" charset="2"/>
              </a:rPr>
              <a:t> </a:t>
            </a:r>
            <a:r>
              <a:rPr lang="en-US" altLang="zh-CN" sz="2800" i="1" dirty="0">
                <a:solidFill>
                  <a:schemeClr val="tx1"/>
                </a:solidFill>
                <a:sym typeface="Symbol" panose="05050102010706020507" pitchFamily="18" charset="2"/>
              </a:rPr>
              <a:t>Q</a:t>
            </a:r>
            <a:r>
              <a:rPr lang="zh-CN" altLang="en-US" sz="2800" dirty="0">
                <a:solidFill>
                  <a:schemeClr val="tx1"/>
                </a:solidFill>
                <a:sym typeface="Symbol" panose="05050102010706020507" pitchFamily="18" charset="2"/>
              </a:rPr>
              <a:t> </a:t>
            </a:r>
            <a:r>
              <a:rPr lang="en-US" altLang="zh-CN" sz="2800" dirty="0">
                <a:solidFill>
                  <a:schemeClr val="tx1"/>
                </a:solidFill>
                <a:sym typeface="Symbol" panose="05050102010706020507" pitchFamily="18" charset="2"/>
              </a:rPr>
              <a:t>is true.</a:t>
            </a:r>
            <a:endParaRPr lang="zh-CN" altLang="en-US" sz="2800" dirty="0">
              <a:solidFill>
                <a:schemeClr val="tx1"/>
              </a:solidFill>
              <a:sym typeface="Symbol" panose="05050102010706020507" pitchFamily="18" charset="2"/>
            </a:endParaRPr>
          </a:p>
          <a:p>
            <a:pPr>
              <a:defRPr/>
            </a:pPr>
            <a:endParaRPr lang="en-US" altLang="zh-CN" sz="2800" i="1" dirty="0">
              <a:solidFill>
                <a:schemeClr val="tx1"/>
              </a:solidFill>
              <a:sym typeface="Symbol" panose="05050102010706020507" pitchFamily="18" charset="2"/>
            </a:endParaRPr>
          </a:p>
        </p:txBody>
      </p:sp>
      <p:sp>
        <p:nvSpPr>
          <p:cNvPr id="15" name="矩形 14">
            <a:extLst>
              <a:ext uri="{FF2B5EF4-FFF2-40B4-BE49-F238E27FC236}">
                <a16:creationId xmlns:a16="http://schemas.microsoft.com/office/drawing/2014/main" id="{D9C988FE-FF42-483C-852B-C0A9B2F98896}"/>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常用蕴含式</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77873898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329057"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Full-function connectives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5390D3BC-D0C4-4B37-9EDD-FCDC0F67360A}"/>
              </a:ext>
            </a:extLst>
          </p:cNvPr>
          <p:cNvSpPr txBox="1">
            <a:spLocks noChangeArrowheads="1"/>
          </p:cNvSpPr>
          <p:nvPr/>
        </p:nvSpPr>
        <p:spPr>
          <a:xfrm>
            <a:off x="2084614" y="1064548"/>
            <a:ext cx="9726911"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dirty="0">
                <a:sym typeface="Symbol" panose="05050102010706020507" pitchFamily="18" charset="2"/>
              </a:rPr>
              <a:t> 6</a:t>
            </a:r>
            <a:r>
              <a:rPr lang="zh-CN" altLang="en-US" dirty="0">
                <a:sym typeface="Symbol" panose="05050102010706020507" pitchFamily="18" charset="2"/>
              </a:rPr>
              <a:t> </a:t>
            </a:r>
            <a:r>
              <a:rPr lang="en-US" altLang="zh-CN" dirty="0">
                <a:sym typeface="Symbol" panose="05050102010706020507" pitchFamily="18" charset="2"/>
              </a:rPr>
              <a:t>logical connectives</a:t>
            </a:r>
            <a:r>
              <a:rPr lang="zh-CN" altLang="en-US" dirty="0">
                <a:sym typeface="Symbol" panose="05050102010706020507" pitchFamily="18" charset="2"/>
              </a:rPr>
              <a:t>：</a:t>
            </a:r>
            <a:r>
              <a:rPr lang="zh-CN" altLang="en-US" sz="3200" dirty="0">
                <a:sym typeface="Symbol" panose="05050102010706020507" pitchFamily="18" charset="2"/>
              </a:rPr>
              <a:t>       </a:t>
            </a:r>
          </a:p>
          <a:p>
            <a:pPr>
              <a:lnSpc>
                <a:spcPct val="100000"/>
              </a:lnSpc>
              <a:buFont typeface="Wingdings" panose="05000000000000000000" pitchFamily="2" charset="2"/>
              <a:buChar char="l"/>
            </a:pPr>
            <a:r>
              <a:rPr lang="en-US" altLang="zh-CN" sz="2400" dirty="0">
                <a:sym typeface="Symbol" panose="05050102010706020507" pitchFamily="18" charset="2"/>
              </a:rPr>
              <a:t> </a:t>
            </a:r>
            <a:r>
              <a:rPr lang="en-US" altLang="zh-CN" sz="2400" b="1" dirty="0">
                <a:solidFill>
                  <a:schemeClr val="accent4"/>
                </a:solidFill>
                <a:sym typeface="Symbol" panose="05050102010706020507" pitchFamily="18" charset="2"/>
              </a:rPr>
              <a:t>Are these logical connectives necessary? </a:t>
            </a:r>
            <a:r>
              <a:rPr lang="en-US" altLang="zh-CN" sz="2400" dirty="0">
                <a:sym typeface="Symbol" panose="05050102010706020507" pitchFamily="18" charset="2"/>
              </a:rPr>
              <a:t>In the equivalence formula described above, we have found that some logical connectives can be replaced by other logical connectives:</a:t>
            </a:r>
          </a:p>
          <a:p>
            <a:pPr>
              <a:lnSpc>
                <a:spcPct val="100000"/>
              </a:lnSpc>
            </a:pPr>
            <a:r>
              <a:rPr lang="en-US" altLang="zh-CN" sz="2400" dirty="0">
                <a:sym typeface="Symbol" panose="05050102010706020507" pitchFamily="18" charset="2"/>
              </a:rPr>
              <a:t>For example</a:t>
            </a:r>
            <a:r>
              <a:rPr lang="zh-CN" altLang="en-US" sz="2400" dirty="0">
                <a:sym typeface="Symbol" panose="05050102010706020507" pitchFamily="18" charset="2"/>
              </a:rPr>
              <a:t>：</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a:t>
            </a:r>
            <a:r>
              <a:rPr lang="en-US" altLang="zh-CN" sz="2400" dirty="0">
                <a:sym typeface="Symbol" panose="05050102010706020507" pitchFamily="18" charset="2"/>
              </a:rPr>
              <a:t> </a:t>
            </a:r>
            <a:r>
              <a:rPr lang="en-US" altLang="zh-CN" sz="2400" i="1" dirty="0">
                <a:sym typeface="Symbol" panose="05050102010706020507" pitchFamily="18" charset="2"/>
              </a:rPr>
              <a:t>Q </a:t>
            </a:r>
            <a:r>
              <a:rPr lang="en-US" altLang="zh-CN" dirty="0">
                <a:sym typeface="Symbol" panose="05050102010706020507" pitchFamily="18" charset="2"/>
              </a:rPr>
              <a:t> </a:t>
            </a:r>
            <a:r>
              <a:rPr lang="en-US" altLang="zh-CN" sz="2400" dirty="0">
                <a:sym typeface="Symbol" panose="05050102010706020507" pitchFamily="18" charset="2"/>
              </a:rPr>
              <a:t></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a:t>
            </a:r>
            <a:r>
              <a:rPr lang="en-US" altLang="zh-CN" sz="2400" i="1" dirty="0">
                <a:sym typeface="Symbol" panose="05050102010706020507" pitchFamily="18" charset="2"/>
              </a:rPr>
              <a:t>Q</a:t>
            </a:r>
          </a:p>
          <a:p>
            <a:pPr marL="0" indent="0">
              <a:lnSpc>
                <a:spcPct val="100000"/>
              </a:lnSpc>
              <a:buNone/>
            </a:pPr>
            <a:r>
              <a:rPr lang="en-US" altLang="zh-CN" sz="2400" dirty="0">
                <a:sym typeface="Symbol" panose="05050102010706020507" pitchFamily="18" charset="2"/>
              </a:rPr>
              <a:t>                        </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a:t>
            </a:r>
            <a:r>
              <a:rPr lang="en-US" altLang="zh-CN" sz="2400" dirty="0">
                <a:sym typeface="Symbol" panose="05050102010706020507" pitchFamily="18" charset="2"/>
              </a:rPr>
              <a:t> </a:t>
            </a:r>
            <a:r>
              <a:rPr lang="en-US" altLang="zh-CN" sz="2400" i="1" dirty="0">
                <a:sym typeface="Symbol" panose="05050102010706020507" pitchFamily="18" charset="2"/>
              </a:rPr>
              <a:t>Q </a:t>
            </a:r>
            <a:r>
              <a:rPr lang="en-US" altLang="zh-CN" dirty="0">
                <a:sym typeface="Symbol" panose="05050102010706020507" pitchFamily="18" charset="2"/>
              </a:rPr>
              <a:t> </a:t>
            </a:r>
            <a:r>
              <a:rPr lang="zh-CN" altLang="en-US" dirty="0">
                <a:sym typeface="Symbol" panose="05050102010706020507" pitchFamily="18" charset="2"/>
              </a:rPr>
              <a:t>（</a:t>
            </a:r>
            <a:r>
              <a:rPr lang="en-US" altLang="zh-CN" sz="2400" i="1" dirty="0">
                <a:sym typeface="Symbol" panose="05050102010706020507" pitchFamily="18" charset="2"/>
              </a:rPr>
              <a:t>P</a:t>
            </a:r>
            <a:r>
              <a:rPr lang="en-US" altLang="zh-CN" sz="2400" dirty="0">
                <a:sym typeface="Symbol" panose="05050102010706020507" pitchFamily="18" charset="2"/>
              </a:rPr>
              <a:t>  </a:t>
            </a:r>
            <a:r>
              <a:rPr lang="en-US" altLang="zh-CN" sz="2400" i="1" dirty="0">
                <a:sym typeface="Symbol" panose="05050102010706020507" pitchFamily="18" charset="2"/>
              </a:rPr>
              <a:t>Q</a:t>
            </a:r>
            <a:r>
              <a:rPr lang="zh-CN" altLang="en-US" sz="2400" dirty="0">
                <a:sym typeface="Symbol" panose="05050102010706020507" pitchFamily="18" charset="2"/>
              </a:rPr>
              <a:t>） </a:t>
            </a:r>
            <a:r>
              <a:rPr lang="zh-CN" altLang="en-US" dirty="0">
                <a:sym typeface="Symbol" panose="05050102010706020507" pitchFamily="18" charset="2"/>
              </a:rPr>
              <a:t></a:t>
            </a:r>
            <a:r>
              <a:rPr lang="zh-CN" altLang="en-US" sz="2400" dirty="0">
                <a:sym typeface="Symbol" panose="05050102010706020507" pitchFamily="18" charset="2"/>
              </a:rPr>
              <a:t> （</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 </a:t>
            </a:r>
            <a:r>
              <a:rPr lang="en-US" altLang="zh-CN" sz="2400" dirty="0">
                <a:sym typeface="Symbol" panose="05050102010706020507" pitchFamily="18" charset="2"/>
              </a:rPr>
              <a:t> </a:t>
            </a:r>
            <a:r>
              <a:rPr lang="en-US" altLang="zh-CN" sz="2400" i="1" dirty="0">
                <a:sym typeface="Symbol" panose="05050102010706020507" pitchFamily="18" charset="2"/>
              </a:rPr>
              <a:t>Q</a:t>
            </a:r>
            <a:r>
              <a:rPr lang="zh-CN" altLang="en-US" sz="2400" dirty="0">
                <a:sym typeface="Symbol" panose="05050102010706020507" pitchFamily="18" charset="2"/>
              </a:rPr>
              <a:t>）</a:t>
            </a:r>
          </a:p>
          <a:p>
            <a:pPr marL="0" indent="0">
              <a:lnSpc>
                <a:spcPct val="100000"/>
              </a:lnSpc>
              <a:buNone/>
            </a:pPr>
            <a:r>
              <a:rPr lang="zh-CN" altLang="en-US" sz="2400" dirty="0">
                <a:sym typeface="Symbol" panose="05050102010706020507" pitchFamily="18" charset="2"/>
              </a:rPr>
              <a:t>                        </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 </a:t>
            </a:r>
            <a:r>
              <a:rPr lang="en-US" altLang="zh-CN" sz="2400" i="1" dirty="0">
                <a:sym typeface="Symbol" panose="05050102010706020507" pitchFamily="18" charset="2"/>
              </a:rPr>
              <a:t>Q</a:t>
            </a:r>
            <a:r>
              <a:rPr lang="en-US" altLang="zh-CN" sz="2400" dirty="0">
                <a:sym typeface="Symbol" panose="05050102010706020507" pitchFamily="18" charset="2"/>
              </a:rPr>
              <a:t> </a:t>
            </a:r>
            <a:r>
              <a:rPr lang="en-US" altLang="zh-CN" dirty="0">
                <a:sym typeface="Symbol" panose="05050102010706020507" pitchFamily="18" charset="2"/>
              </a:rPr>
              <a:t> (</a:t>
            </a:r>
            <a:r>
              <a:rPr lang="en-US" altLang="zh-CN" sz="2400" dirty="0">
                <a:sym typeface="Symbol" panose="05050102010706020507" pitchFamily="18" charset="2"/>
              </a:rPr>
              <a:t></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 </a:t>
            </a:r>
            <a:r>
              <a:rPr lang="en-US" altLang="zh-CN" sz="2400" dirty="0">
                <a:sym typeface="Symbol" panose="05050102010706020507" pitchFamily="18" charset="2"/>
              </a:rPr>
              <a:t> </a:t>
            </a:r>
            <a:r>
              <a:rPr lang="en-US" altLang="zh-CN" sz="2400" i="1" dirty="0">
                <a:sym typeface="Symbol" panose="05050102010706020507" pitchFamily="18" charset="2"/>
              </a:rPr>
              <a:t>Q</a:t>
            </a:r>
            <a:r>
              <a:rPr lang="en-US" altLang="zh-CN" sz="2400" dirty="0">
                <a:sym typeface="Symbol" panose="05050102010706020507" pitchFamily="18" charset="2"/>
              </a:rPr>
              <a:t>)</a:t>
            </a:r>
          </a:p>
          <a:p>
            <a:pPr marL="0" indent="0">
              <a:lnSpc>
                <a:spcPct val="100000"/>
              </a:lnSpc>
              <a:buNone/>
            </a:pPr>
            <a:r>
              <a:rPr lang="en-US" altLang="zh-CN" sz="2400" dirty="0">
                <a:sym typeface="Symbol" panose="05050102010706020507" pitchFamily="18" charset="2"/>
              </a:rPr>
              <a:t>                        </a:t>
            </a:r>
            <a:r>
              <a:rPr lang="en-US" altLang="zh-CN" sz="2400" i="1" dirty="0">
                <a:sym typeface="Symbol" panose="05050102010706020507" pitchFamily="18" charset="2"/>
              </a:rPr>
              <a:t>P</a:t>
            </a:r>
            <a:r>
              <a:rPr lang="en-US" altLang="zh-CN" sz="2400" dirty="0">
                <a:sym typeface="Symbol" panose="05050102010706020507" pitchFamily="18" charset="2"/>
              </a:rPr>
              <a:t>   </a:t>
            </a:r>
            <a:r>
              <a:rPr lang="en-US" altLang="zh-CN" sz="2400" i="1" dirty="0">
                <a:sym typeface="Symbol" panose="05050102010706020507" pitchFamily="18" charset="2"/>
              </a:rPr>
              <a:t>Q</a:t>
            </a:r>
            <a:r>
              <a:rPr lang="en-US" altLang="zh-CN" sz="2400" dirty="0">
                <a:sym typeface="Symbol" panose="05050102010706020507" pitchFamily="18" charset="2"/>
              </a:rPr>
              <a:t> </a:t>
            </a:r>
            <a:r>
              <a:rPr lang="en-US" altLang="zh-CN" dirty="0">
                <a:sym typeface="Symbol" panose="05050102010706020507" pitchFamily="18" charset="2"/>
              </a:rPr>
              <a:t> (</a:t>
            </a:r>
            <a:r>
              <a:rPr lang="en-US" altLang="zh-CN" sz="2400" dirty="0">
                <a:sym typeface="Symbol" panose="05050102010706020507" pitchFamily="18" charset="2"/>
              </a:rPr>
              <a:t> </a:t>
            </a:r>
            <a:r>
              <a:rPr lang="en-US" altLang="zh-CN" sz="2400" i="1" dirty="0">
                <a:sym typeface="Symbol" panose="05050102010706020507" pitchFamily="18" charset="2"/>
              </a:rPr>
              <a:t>P</a:t>
            </a:r>
            <a:r>
              <a:rPr lang="en-US" altLang="zh-CN" sz="2400" dirty="0">
                <a:sym typeface="Symbol" panose="05050102010706020507" pitchFamily="18" charset="2"/>
              </a:rPr>
              <a:t> </a:t>
            </a:r>
            <a:r>
              <a:rPr lang="en-US" altLang="zh-CN" dirty="0">
                <a:sym typeface="Symbol" panose="05050102010706020507" pitchFamily="18" charset="2"/>
              </a:rPr>
              <a:t>  </a:t>
            </a:r>
            <a:r>
              <a:rPr lang="en-US" altLang="zh-CN" sz="2400" i="1" dirty="0">
                <a:sym typeface="Symbol" panose="05050102010706020507" pitchFamily="18" charset="2"/>
              </a:rPr>
              <a:t>Q</a:t>
            </a:r>
            <a:r>
              <a:rPr lang="en-US" altLang="zh-CN" sz="2400" dirty="0">
                <a:sym typeface="Symbol" panose="05050102010706020507" pitchFamily="18" charset="2"/>
              </a:rPr>
              <a:t>)</a:t>
            </a:r>
          </a:p>
          <a:p>
            <a:pPr>
              <a:lnSpc>
                <a:spcPct val="80000"/>
              </a:lnSpc>
              <a:buFontTx/>
              <a:buNone/>
            </a:pPr>
            <a:r>
              <a:rPr lang="en-US" altLang="zh-CN" sz="2400" dirty="0">
                <a:sym typeface="Symbol" panose="05050102010706020507" pitchFamily="18" charset="2"/>
              </a:rPr>
              <a:t> </a:t>
            </a:r>
          </a:p>
        </p:txBody>
      </p:sp>
      <p:sp>
        <p:nvSpPr>
          <p:cNvPr id="13" name="Rectangle 4">
            <a:extLst>
              <a:ext uri="{FF2B5EF4-FFF2-40B4-BE49-F238E27FC236}">
                <a16:creationId xmlns:a16="http://schemas.microsoft.com/office/drawing/2014/main" id="{E480F142-AE8E-4AC2-BFDF-0C204D50C093}"/>
              </a:ext>
            </a:extLst>
          </p:cNvPr>
          <p:cNvSpPr>
            <a:spLocks noChangeArrowheads="1"/>
          </p:cNvSpPr>
          <p:nvPr/>
        </p:nvSpPr>
        <p:spPr bwMode="auto">
          <a:xfrm>
            <a:off x="8646958" y="1228992"/>
            <a:ext cx="360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r>
              <a:rPr kumimoji="0" lang="en-US" altLang="zh-CN" sz="2000" dirty="0"/>
              <a:t>▽</a:t>
            </a:r>
          </a:p>
        </p:txBody>
      </p:sp>
      <p:sp>
        <p:nvSpPr>
          <p:cNvPr id="14" name="矩形 13">
            <a:extLst>
              <a:ext uri="{FF2B5EF4-FFF2-40B4-BE49-F238E27FC236}">
                <a16:creationId xmlns:a16="http://schemas.microsoft.com/office/drawing/2014/main" id="{BE045606-8323-4098-94E7-3814EB699491}"/>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常用蕴含式</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215686432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blinds(horizontal)">
                                      <p:cBhvr>
                                        <p:cTn id="7" dur="500"/>
                                        <p:tgtEl>
                                          <p:spTgt spid="1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blinds(horizontal)">
                                      <p:cBhvr>
                                        <p:cTn id="10" dur="500"/>
                                        <p:tgtEl>
                                          <p:spTgt spid="1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blinds(horizontal)">
                                      <p:cBhvr>
                                        <p:cTn id="13" dur="500"/>
                                        <p:tgtEl>
                                          <p:spTgt spid="1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blinds(horizontal)">
                                      <p:cBhvr>
                                        <p:cTn id="16"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329057"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Full-function connectives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5390D3BC-D0C4-4B37-9EDD-FCDC0F67360A}"/>
              </a:ext>
            </a:extLst>
          </p:cNvPr>
          <p:cNvSpPr txBox="1">
            <a:spLocks noChangeArrowheads="1"/>
          </p:cNvSpPr>
          <p:nvPr/>
        </p:nvSpPr>
        <p:spPr>
          <a:xfrm>
            <a:off x="2084614" y="1064548"/>
            <a:ext cx="9653802"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sym typeface="Symbol" panose="05050102010706020507" pitchFamily="18" charset="2"/>
              </a:rPr>
              <a:t>From the above discussion we can see the logical connective set </a:t>
            </a:r>
            <a:r>
              <a:rPr lang="en-US" altLang="zh-CN" b="1" dirty="0">
                <a:solidFill>
                  <a:srgbClr val="0070C0"/>
                </a:solidFill>
                <a:sym typeface="Symbol" panose="05050102010706020507" pitchFamily="18" charset="2"/>
              </a:rPr>
              <a:t>{</a:t>
            </a:r>
            <a:r>
              <a:rPr lang="en-US" altLang="zh-CN" sz="3200" b="1" dirty="0">
                <a:solidFill>
                  <a:srgbClr val="0070C0"/>
                </a:solidFill>
                <a:sym typeface="Symbol" panose="05050102010706020507" pitchFamily="18" charset="2"/>
              </a:rPr>
              <a:t></a:t>
            </a:r>
            <a:r>
              <a:rPr lang="zh-CN" altLang="en-US" sz="3200" b="1" dirty="0">
                <a:solidFill>
                  <a:srgbClr val="0070C0"/>
                </a:solidFill>
                <a:sym typeface="Symbol" panose="05050102010706020507" pitchFamily="18" charset="2"/>
              </a:rPr>
              <a:t>，， </a:t>
            </a:r>
            <a:r>
              <a:rPr lang="en-US" altLang="zh-CN" sz="3200" b="1" dirty="0">
                <a:solidFill>
                  <a:srgbClr val="0070C0"/>
                </a:solidFill>
                <a:sym typeface="Symbol" panose="05050102010706020507" pitchFamily="18" charset="2"/>
              </a:rPr>
              <a:t>}</a:t>
            </a:r>
            <a:r>
              <a:rPr lang="zh-CN" altLang="en-US" b="1" dirty="0">
                <a:solidFill>
                  <a:srgbClr val="0070C0"/>
                </a:solidFill>
                <a:sym typeface="Symbol" panose="05050102010706020507" pitchFamily="18" charset="2"/>
              </a:rPr>
              <a:t> </a:t>
            </a:r>
            <a:r>
              <a:rPr lang="en-US" altLang="zh-CN" dirty="0">
                <a:sym typeface="Symbol" panose="05050102010706020507" pitchFamily="18" charset="2"/>
              </a:rPr>
              <a:t>is </a:t>
            </a:r>
            <a:r>
              <a:rPr lang="en-US" altLang="zh-CN" b="1" dirty="0">
                <a:solidFill>
                  <a:srgbClr val="0070C0"/>
                </a:solidFill>
                <a:sym typeface="Symbol" panose="05050102010706020507" pitchFamily="18" charset="2"/>
              </a:rPr>
              <a:t>full-function</a:t>
            </a:r>
            <a:r>
              <a:rPr lang="en-US" altLang="zh-CN" dirty="0">
                <a:sym typeface="Symbol" panose="05050102010706020507" pitchFamily="18" charset="2"/>
              </a:rPr>
              <a:t>, but not the smallest. </a:t>
            </a:r>
          </a:p>
          <a:p>
            <a:pPr>
              <a:lnSpc>
                <a:spcPct val="100000"/>
              </a:lnSpc>
            </a:pPr>
            <a:r>
              <a:rPr lang="en-US" altLang="zh-CN" dirty="0">
                <a:sym typeface="Symbol" panose="05050102010706020507" pitchFamily="18" charset="2"/>
              </a:rPr>
              <a:t>The </a:t>
            </a:r>
            <a:r>
              <a:rPr lang="en-US" altLang="zh-CN" b="1" dirty="0">
                <a:solidFill>
                  <a:schemeClr val="accent4"/>
                </a:solidFill>
                <a:sym typeface="Symbol" panose="05050102010706020507" pitchFamily="18" charset="2"/>
              </a:rPr>
              <a:t>minimum complete set </a:t>
            </a:r>
            <a:r>
              <a:rPr lang="en-US" altLang="zh-CN" dirty="0">
                <a:sym typeface="Symbol" panose="05050102010706020507" pitchFamily="18" charset="2"/>
              </a:rPr>
              <a:t>of all functions of logical connectives means that the logical connectives in this set can represent all propositional formulas, and deleting one and at least one formula cannot be represented. </a:t>
            </a:r>
          </a:p>
          <a:p>
            <a:pPr>
              <a:lnSpc>
                <a:spcPct val="100000"/>
              </a:lnSpc>
            </a:pPr>
            <a:r>
              <a:rPr lang="en-US" altLang="zh-CN" dirty="0">
                <a:sym typeface="Symbol" panose="05050102010706020507" pitchFamily="18" charset="2"/>
              </a:rPr>
              <a:t>For example: both </a:t>
            </a:r>
            <a:r>
              <a:rPr lang="en-US" altLang="zh-CN" dirty="0">
                <a:solidFill>
                  <a:srgbClr val="0070C0"/>
                </a:solidFill>
                <a:sym typeface="Symbol" panose="05050102010706020507" pitchFamily="18" charset="2"/>
              </a:rPr>
              <a:t>{</a:t>
            </a:r>
            <a:r>
              <a:rPr lang="zh-CN" altLang="en-US" dirty="0">
                <a:solidFill>
                  <a:srgbClr val="0070C0"/>
                </a:solidFill>
                <a:sym typeface="Symbol" panose="05050102010706020507" pitchFamily="18" charset="2"/>
              </a:rPr>
              <a:t>，</a:t>
            </a:r>
            <a:r>
              <a:rPr lang="en-US" altLang="zh-CN" dirty="0">
                <a:solidFill>
                  <a:srgbClr val="0070C0"/>
                </a:solidFill>
                <a:sym typeface="Symbol" panose="05050102010706020507" pitchFamily="18" charset="2"/>
              </a:rPr>
              <a:t>}</a:t>
            </a:r>
            <a:r>
              <a:rPr lang="zh-CN" altLang="en-US" dirty="0">
                <a:solidFill>
                  <a:srgbClr val="0070C0"/>
                </a:solidFill>
                <a:sym typeface="Symbol" panose="05050102010706020507" pitchFamily="18" charset="2"/>
              </a:rPr>
              <a:t> </a:t>
            </a:r>
            <a:r>
              <a:rPr lang="en-US" altLang="zh-CN" dirty="0">
                <a:solidFill>
                  <a:srgbClr val="0070C0"/>
                </a:solidFill>
                <a:sym typeface="Symbol" panose="05050102010706020507" pitchFamily="18" charset="2"/>
              </a:rPr>
              <a:t>and {</a:t>
            </a:r>
            <a:r>
              <a:rPr lang="zh-CN" altLang="en-US" dirty="0">
                <a:solidFill>
                  <a:srgbClr val="0070C0"/>
                </a:solidFill>
                <a:sym typeface="Symbol" panose="05050102010706020507" pitchFamily="18" charset="2"/>
              </a:rPr>
              <a:t>，</a:t>
            </a:r>
            <a:r>
              <a:rPr lang="en-US" altLang="zh-CN" dirty="0">
                <a:solidFill>
                  <a:srgbClr val="0070C0"/>
                </a:solidFill>
                <a:sym typeface="Symbol" panose="05050102010706020507" pitchFamily="18" charset="2"/>
              </a:rPr>
              <a:t>} </a:t>
            </a:r>
            <a:r>
              <a:rPr lang="en-US" altLang="zh-CN" dirty="0">
                <a:sym typeface="Symbol" panose="05050102010706020507" pitchFamily="18" charset="2"/>
              </a:rPr>
              <a:t>are the </a:t>
            </a:r>
            <a:r>
              <a:rPr lang="en-US" altLang="zh-CN" b="1" dirty="0">
                <a:solidFill>
                  <a:srgbClr val="0070C0"/>
                </a:solidFill>
                <a:sym typeface="Symbol" panose="05050102010706020507" pitchFamily="18" charset="2"/>
              </a:rPr>
              <a:t>minimum functional complete set</a:t>
            </a:r>
            <a:r>
              <a:rPr lang="en-US" altLang="zh-CN" dirty="0">
                <a:sym typeface="Symbol" panose="05050102010706020507" pitchFamily="18" charset="2"/>
              </a:rPr>
              <a:t>.</a:t>
            </a:r>
            <a:endParaRPr lang="zh-CN" altLang="en-US" dirty="0">
              <a:sym typeface="Symbol" panose="05050102010706020507" pitchFamily="18" charset="2"/>
            </a:endParaRPr>
          </a:p>
        </p:txBody>
      </p:sp>
      <p:sp>
        <p:nvSpPr>
          <p:cNvPr id="13" name="矩形 12">
            <a:extLst>
              <a:ext uri="{FF2B5EF4-FFF2-40B4-BE49-F238E27FC236}">
                <a16:creationId xmlns:a16="http://schemas.microsoft.com/office/drawing/2014/main" id="{8D5ED46D-4C5D-49DF-853F-DDA3EE949D7D}"/>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常用蕴含式</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377558429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E8F87EEC-F734-40B8-982C-3D036E99EF95}"/>
              </a:ext>
            </a:extLst>
          </p:cNvPr>
          <p:cNvSpPr txBox="1">
            <a:spLocks noChangeArrowheads="1"/>
          </p:cNvSpPr>
          <p:nvPr/>
        </p:nvSpPr>
        <p:spPr>
          <a:xfrm>
            <a:off x="7073576" y="1247775"/>
            <a:ext cx="3924300" cy="266223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zh-CN" altLang="en-US" sz="2000" dirty="0"/>
          </a:p>
        </p:txBody>
      </p:sp>
      <p:sp>
        <p:nvSpPr>
          <p:cNvPr id="20" name="矩形 19">
            <a:extLst>
              <a:ext uri="{FF2B5EF4-FFF2-40B4-BE49-F238E27FC236}">
                <a16:creationId xmlns:a16="http://schemas.microsoft.com/office/drawing/2014/main" id="{F00BD9DD-15BD-40F1-B5D4-7DF19B2D3D28}"/>
              </a:ext>
            </a:extLst>
          </p:cNvPr>
          <p:cNvSpPr/>
          <p:nvPr/>
        </p:nvSpPr>
        <p:spPr>
          <a:xfrm>
            <a:off x="1964871" y="1216243"/>
            <a:ext cx="9433366" cy="5262979"/>
          </a:xfrm>
          <a:prstGeom prst="rect">
            <a:avLst/>
          </a:prstGeom>
        </p:spPr>
        <p:txBody>
          <a:bodyPr wrap="square">
            <a:spAutoFit/>
          </a:bodyPr>
          <a:lstStyle/>
          <a:p>
            <a:r>
              <a:rPr lang="en-US" altLang="zh-CN" sz="2400" b="1" i="1" dirty="0">
                <a:solidFill>
                  <a:srgbClr val="0070C0"/>
                </a:solidFill>
                <a:ea typeface="宋体" panose="02010600030101010101" pitchFamily="2" charset="-122"/>
                <a:cs typeface="Times New Roman" panose="02020603050405020304" pitchFamily="18" charset="0"/>
              </a:rPr>
              <a:t>P: Grizzly bears have been seen in the area. </a:t>
            </a:r>
          </a:p>
          <a:p>
            <a:r>
              <a:rPr lang="en-US" altLang="zh-CN" sz="2400" b="1" i="1" dirty="0">
                <a:solidFill>
                  <a:srgbClr val="0070C0"/>
                </a:solidFill>
                <a:ea typeface="宋体" panose="02010600030101010101" pitchFamily="2" charset="-122"/>
                <a:cs typeface="Times New Roman" panose="02020603050405020304" pitchFamily="18" charset="0"/>
              </a:rPr>
              <a:t>Q: Hiking is safe on the trail. </a:t>
            </a:r>
          </a:p>
          <a:p>
            <a:r>
              <a:rPr lang="en-US" altLang="zh-CN" sz="2400" b="1" i="1" dirty="0">
                <a:solidFill>
                  <a:srgbClr val="0070C0"/>
                </a:solidFill>
                <a:ea typeface="宋体" panose="02010600030101010101" pitchFamily="2" charset="-122"/>
                <a:cs typeface="Times New Roman" panose="02020603050405020304" pitchFamily="18" charset="0"/>
              </a:rPr>
              <a:t>R: Berries are ripe along the trail.</a:t>
            </a:r>
          </a:p>
          <a:p>
            <a:endParaRPr lang="en-US" altLang="zh-CN" sz="2400" b="1" dirty="0">
              <a:ea typeface="宋体" panose="02010600030101010101" pitchFamily="2" charset="-122"/>
              <a:cs typeface="Times New Roman" panose="02020603050405020304" pitchFamily="18" charset="0"/>
            </a:endParaRPr>
          </a:p>
          <a:p>
            <a:pPr marL="457200" indent="-457200">
              <a:buFont typeface="+mj-lt"/>
              <a:buAutoNum type="alphaLcParenR" startAt="4"/>
            </a:pPr>
            <a:r>
              <a:rPr lang="en-US" altLang="zh-CN" sz="2400" dirty="0">
                <a:ea typeface="宋体" panose="02010600030101010101" pitchFamily="2" charset="-122"/>
                <a:cs typeface="Times New Roman" panose="02020603050405020304" pitchFamily="18" charset="0"/>
              </a:rPr>
              <a:t>It is not safe to hike on the trail, but grizzly bears have not been seen in the area and the berries along the trail are ripe.</a:t>
            </a:r>
          </a:p>
          <a:p>
            <a:pPr marL="457200" indent="-457200">
              <a:buFont typeface="+mj-lt"/>
              <a:buAutoNum type="alphaLcParenR" startAt="4"/>
            </a:pPr>
            <a:endParaRPr lang="en-US" altLang="zh-CN" sz="2400" dirty="0">
              <a:ea typeface="宋体" panose="02010600030101010101" pitchFamily="2" charset="-122"/>
              <a:cs typeface="Times New Roman" panose="02020603050405020304" pitchFamily="18" charset="0"/>
            </a:endParaRPr>
          </a:p>
          <a:p>
            <a:pPr marL="457200" indent="-457200">
              <a:buFont typeface="+mj-lt"/>
              <a:buAutoNum type="alphaLcParenR" startAt="4"/>
            </a:pPr>
            <a:r>
              <a:rPr lang="en-US" altLang="zh-CN" sz="2400" dirty="0">
                <a:ea typeface="宋体" panose="02010600030101010101" pitchFamily="2" charset="-122"/>
                <a:cs typeface="Times New Roman" panose="02020603050405020304" pitchFamily="18" charset="0"/>
              </a:rPr>
              <a:t>For hiking on the trail to be safe, it is necessary but not sufficient that berries not be ripe along the trail and for grizzly bears not to have been seen in the area.</a:t>
            </a:r>
          </a:p>
          <a:p>
            <a:pPr marL="457200" indent="-457200">
              <a:buFont typeface="+mj-lt"/>
              <a:buAutoNum type="alphaLcParenR" startAt="4"/>
            </a:pPr>
            <a:endParaRPr lang="en-US" altLang="zh-CN" sz="2400" dirty="0">
              <a:ea typeface="宋体" panose="02010600030101010101" pitchFamily="2" charset="-122"/>
              <a:cs typeface="Times New Roman" panose="02020603050405020304" pitchFamily="18" charset="0"/>
            </a:endParaRPr>
          </a:p>
          <a:p>
            <a:pPr marL="457200" indent="-457200">
              <a:buFont typeface="+mj-lt"/>
              <a:buAutoNum type="alphaLcParenR" startAt="4"/>
            </a:pPr>
            <a:r>
              <a:rPr lang="en-US" altLang="zh-CN" sz="2400" dirty="0">
                <a:ea typeface="宋体" panose="02010600030101010101" pitchFamily="2" charset="-122"/>
                <a:cs typeface="Times New Roman" panose="02020603050405020304" pitchFamily="18" charset="0"/>
              </a:rPr>
              <a:t>Hiking is not safe on the trail whenever grizzly bears have been seen in the area and berries are ripe along the trail.</a:t>
            </a:r>
            <a:endParaRPr lang="zh-CN" altLang="en-US" sz="2400" dirty="0">
              <a:ea typeface="宋体" panose="02010600030101010101" pitchFamily="2" charset="-122"/>
              <a:cs typeface="Times New Roman" panose="02020603050405020304" pitchFamily="18" charset="0"/>
            </a:endParaRPr>
          </a:p>
          <a:p>
            <a:endParaRPr lang="en-US" altLang="zh-CN" sz="2400" b="1" dirty="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36D7084F-6A52-43C5-A4F4-146F1C5160A8}"/>
              </a:ext>
            </a:extLst>
          </p:cNvPr>
          <p:cNvSpPr txBox="1"/>
          <p:nvPr/>
        </p:nvSpPr>
        <p:spPr>
          <a:xfrm>
            <a:off x="4683578" y="6049089"/>
            <a:ext cx="3565071" cy="461665"/>
          </a:xfrm>
          <a:prstGeom prst="rect">
            <a:avLst/>
          </a:prstGeom>
          <a:noFill/>
        </p:spPr>
        <p:txBody>
          <a:bodyPr wrap="square" rtlCol="0">
            <a:spAutoFit/>
          </a:bodyPr>
          <a:lstStyle/>
          <a:p>
            <a:pPr algn="ctr"/>
            <a:r>
              <a:rPr lang="en-US" altLang="zh-CN" sz="2400" b="1" i="1" dirty="0">
                <a:solidFill>
                  <a:srgbClr val="FF0000"/>
                </a:solidFill>
                <a:ea typeface="宋体" panose="02010600030101010101" pitchFamily="2" charset="-122"/>
              </a:rPr>
              <a:t> </a:t>
            </a:r>
            <a:r>
              <a:rPr lang="en-US" altLang="zh-CN" sz="2400" b="1" dirty="0">
                <a:solidFill>
                  <a:srgbClr val="FF0000"/>
                </a:solidFill>
                <a:ea typeface="宋体" panose="02010600030101010101" pitchFamily="2" charset="-122"/>
              </a:rPr>
              <a:t>(</a:t>
            </a:r>
            <a:r>
              <a:rPr lang="en-US" altLang="zh-CN" sz="2400" b="1" dirty="0">
                <a:solidFill>
                  <a:srgbClr val="FF0000"/>
                </a:solidFill>
              </a:rPr>
              <a:t>P</a:t>
            </a:r>
            <a:r>
              <a:rPr lang="en-US" altLang="zh-CN" sz="2400" b="1" dirty="0">
                <a:solidFill>
                  <a:srgbClr val="FF0000"/>
                </a:solidFill>
                <a:ea typeface="宋体" panose="02010600030101010101" pitchFamily="2" charset="-122"/>
              </a:rPr>
              <a:t> ∧ </a:t>
            </a:r>
            <a:r>
              <a:rPr lang="en-US" altLang="zh-CN" sz="2400" b="1" dirty="0">
                <a:solidFill>
                  <a:srgbClr val="FF0000"/>
                </a:solidFill>
              </a:rPr>
              <a:t>R</a:t>
            </a:r>
            <a:r>
              <a:rPr lang="en-US" altLang="zh-CN" sz="2400" b="1" dirty="0">
                <a:solidFill>
                  <a:srgbClr val="FF0000"/>
                </a:solidFill>
                <a:ea typeface="宋体" panose="02010600030101010101" pitchFamily="2" charset="-122"/>
              </a:rPr>
              <a:t>)</a:t>
            </a:r>
            <a:r>
              <a:rPr lang="en-US" altLang="zh-CN" sz="2400" b="1" dirty="0">
                <a:solidFill>
                  <a:srgbClr val="FF0000"/>
                </a:solidFill>
              </a:rPr>
              <a:t> → </a:t>
            </a:r>
            <a:r>
              <a:rPr lang="en-US" altLang="zh-CN" sz="2400" b="1" i="1" dirty="0">
                <a:solidFill>
                  <a:srgbClr val="FF0000"/>
                </a:solidFill>
                <a:ea typeface="宋体" panose="02010600030101010101" pitchFamily="2" charset="-122"/>
              </a:rPr>
              <a:t>¬ </a:t>
            </a:r>
            <a:r>
              <a:rPr lang="en-US" altLang="zh-CN" sz="2400" b="1" dirty="0">
                <a:solidFill>
                  <a:srgbClr val="FF0000"/>
                </a:solidFill>
              </a:rPr>
              <a:t>Q</a:t>
            </a:r>
            <a:r>
              <a:rPr lang="en-US" altLang="zh-CN" sz="2400" b="1" dirty="0">
                <a:solidFill>
                  <a:srgbClr val="FF0000"/>
                </a:solidFill>
                <a:ea typeface="宋体" panose="02010600030101010101" pitchFamily="2" charset="-122"/>
              </a:rPr>
              <a:t> </a:t>
            </a:r>
            <a:endParaRPr lang="zh-CN" altLang="en-US" sz="2400" b="1" dirty="0">
              <a:solidFill>
                <a:srgbClr val="FF0000"/>
              </a:solidFill>
            </a:endParaRPr>
          </a:p>
        </p:txBody>
      </p:sp>
      <p:sp>
        <p:nvSpPr>
          <p:cNvPr id="21" name="文本框 20">
            <a:extLst>
              <a:ext uri="{FF2B5EF4-FFF2-40B4-BE49-F238E27FC236}">
                <a16:creationId xmlns:a16="http://schemas.microsoft.com/office/drawing/2014/main" id="{7A548340-F4FD-4E40-89A0-17238291351B}"/>
              </a:ext>
            </a:extLst>
          </p:cNvPr>
          <p:cNvSpPr txBox="1"/>
          <p:nvPr/>
        </p:nvSpPr>
        <p:spPr>
          <a:xfrm>
            <a:off x="2748643" y="4866524"/>
            <a:ext cx="7946571" cy="461665"/>
          </a:xfrm>
          <a:prstGeom prst="rect">
            <a:avLst/>
          </a:prstGeom>
          <a:noFill/>
        </p:spPr>
        <p:txBody>
          <a:bodyPr wrap="square" rtlCol="0">
            <a:spAutoFit/>
          </a:bodyPr>
          <a:lstStyle/>
          <a:p>
            <a:pPr algn="ctr"/>
            <a:r>
              <a:rPr lang="en-US" altLang="zh-CN" sz="2400" b="1" dirty="0">
                <a:solidFill>
                  <a:srgbClr val="FF0000"/>
                </a:solidFill>
                <a:ea typeface="宋体" panose="02010600030101010101" pitchFamily="2" charset="-122"/>
              </a:rPr>
              <a:t>(</a:t>
            </a:r>
            <a:r>
              <a:rPr lang="en-US" altLang="zh-CN" sz="2400" b="1" dirty="0">
                <a:solidFill>
                  <a:srgbClr val="FF0000"/>
                </a:solidFill>
              </a:rPr>
              <a:t>Q → </a:t>
            </a:r>
            <a:r>
              <a:rPr lang="en-US" altLang="zh-CN" sz="2400" b="1" dirty="0">
                <a:solidFill>
                  <a:srgbClr val="FF0000"/>
                </a:solidFill>
                <a:ea typeface="宋体" panose="02010600030101010101" pitchFamily="2" charset="-122"/>
              </a:rPr>
              <a:t> (¬</a:t>
            </a:r>
            <a:r>
              <a:rPr lang="en-US" altLang="zh-CN" sz="2400" b="1" dirty="0">
                <a:solidFill>
                  <a:srgbClr val="FF0000"/>
                </a:solidFill>
              </a:rPr>
              <a:t> R</a:t>
            </a:r>
            <a:r>
              <a:rPr lang="en-US" altLang="zh-CN" sz="2400" b="1" dirty="0">
                <a:solidFill>
                  <a:srgbClr val="FF0000"/>
                </a:solidFill>
                <a:ea typeface="宋体" panose="02010600030101010101" pitchFamily="2" charset="-122"/>
              </a:rPr>
              <a:t> ∧ ¬</a:t>
            </a:r>
            <a:r>
              <a:rPr lang="en-US" altLang="zh-CN" sz="2400" b="1" i="1" dirty="0">
                <a:solidFill>
                  <a:srgbClr val="FF0000"/>
                </a:solidFill>
                <a:ea typeface="宋体" panose="02010600030101010101" pitchFamily="2" charset="-122"/>
              </a:rPr>
              <a:t> </a:t>
            </a:r>
            <a:r>
              <a:rPr lang="en-US" altLang="zh-CN" sz="2400" b="1" dirty="0">
                <a:solidFill>
                  <a:srgbClr val="FF0000"/>
                </a:solidFill>
              </a:rPr>
              <a:t>P</a:t>
            </a:r>
            <a:r>
              <a:rPr lang="en-US" altLang="zh-CN" sz="2400" b="1" dirty="0">
                <a:solidFill>
                  <a:srgbClr val="FF0000"/>
                </a:solidFill>
                <a:ea typeface="宋体" panose="02010600030101010101" pitchFamily="2" charset="-122"/>
              </a:rPr>
              <a:t>)) ∧ ¬((¬</a:t>
            </a:r>
            <a:r>
              <a:rPr lang="en-US" altLang="zh-CN" sz="2400" b="1" dirty="0">
                <a:solidFill>
                  <a:srgbClr val="FF0000"/>
                </a:solidFill>
              </a:rPr>
              <a:t> R</a:t>
            </a:r>
            <a:r>
              <a:rPr lang="en-US" altLang="zh-CN" sz="2400" b="1" dirty="0">
                <a:solidFill>
                  <a:srgbClr val="FF0000"/>
                </a:solidFill>
                <a:ea typeface="宋体" panose="02010600030101010101" pitchFamily="2" charset="-122"/>
              </a:rPr>
              <a:t> ∧ ¬</a:t>
            </a:r>
            <a:r>
              <a:rPr lang="en-US" altLang="zh-CN" sz="2400" b="1" i="1" dirty="0">
                <a:solidFill>
                  <a:srgbClr val="FF0000"/>
                </a:solidFill>
                <a:ea typeface="宋体" panose="02010600030101010101" pitchFamily="2" charset="-122"/>
              </a:rPr>
              <a:t> </a:t>
            </a:r>
            <a:r>
              <a:rPr lang="en-US" altLang="zh-CN" sz="2400" b="1" dirty="0">
                <a:solidFill>
                  <a:srgbClr val="FF0000"/>
                </a:solidFill>
              </a:rPr>
              <a:t>P</a:t>
            </a:r>
            <a:r>
              <a:rPr lang="en-US" altLang="zh-CN" sz="2400" b="1" dirty="0">
                <a:solidFill>
                  <a:srgbClr val="FF0000"/>
                </a:solidFill>
                <a:ea typeface="宋体" panose="02010600030101010101" pitchFamily="2" charset="-122"/>
              </a:rPr>
              <a:t>)</a:t>
            </a:r>
            <a:r>
              <a:rPr lang="en-US" altLang="zh-CN" sz="2400" b="1" dirty="0">
                <a:solidFill>
                  <a:srgbClr val="FF0000"/>
                </a:solidFill>
              </a:rPr>
              <a:t> → Q</a:t>
            </a:r>
            <a:r>
              <a:rPr lang="en-US" altLang="zh-CN" sz="2400" b="1" dirty="0">
                <a:solidFill>
                  <a:srgbClr val="FF0000"/>
                </a:solidFill>
                <a:ea typeface="宋体" panose="02010600030101010101" pitchFamily="2" charset="-122"/>
              </a:rPr>
              <a:t>) </a:t>
            </a:r>
            <a:endParaRPr lang="zh-CN" altLang="en-US" sz="2400" b="1" dirty="0">
              <a:solidFill>
                <a:srgbClr val="FF0000"/>
              </a:solidFill>
            </a:endParaRPr>
          </a:p>
        </p:txBody>
      </p:sp>
      <p:sp>
        <p:nvSpPr>
          <p:cNvPr id="22" name="文本框 21">
            <a:extLst>
              <a:ext uri="{FF2B5EF4-FFF2-40B4-BE49-F238E27FC236}">
                <a16:creationId xmlns:a16="http://schemas.microsoft.com/office/drawing/2014/main" id="{BAC59268-AE6A-4DF9-AE2E-CBFA72F20405}"/>
              </a:ext>
            </a:extLst>
          </p:cNvPr>
          <p:cNvSpPr txBox="1"/>
          <p:nvPr/>
        </p:nvSpPr>
        <p:spPr>
          <a:xfrm>
            <a:off x="4765221" y="3386067"/>
            <a:ext cx="3565071" cy="461665"/>
          </a:xfrm>
          <a:prstGeom prst="rect">
            <a:avLst/>
          </a:prstGeom>
          <a:noFill/>
        </p:spPr>
        <p:txBody>
          <a:bodyPr wrap="square" rtlCol="0">
            <a:spAutoFit/>
          </a:bodyPr>
          <a:lstStyle/>
          <a:p>
            <a:pPr algn="ctr"/>
            <a:r>
              <a:rPr lang="en-US" altLang="zh-CN" sz="2400" b="1" i="1" dirty="0">
                <a:solidFill>
                  <a:srgbClr val="FF0000"/>
                </a:solidFill>
                <a:ea typeface="宋体" panose="02010600030101010101" pitchFamily="2" charset="-122"/>
              </a:rPr>
              <a:t>¬ </a:t>
            </a:r>
            <a:r>
              <a:rPr lang="en-US" altLang="zh-CN" sz="2400" b="1" dirty="0">
                <a:solidFill>
                  <a:srgbClr val="FF0000"/>
                </a:solidFill>
              </a:rPr>
              <a:t>Q</a:t>
            </a:r>
            <a:r>
              <a:rPr lang="en-US" altLang="zh-CN" sz="2400" b="1" dirty="0">
                <a:solidFill>
                  <a:srgbClr val="FF0000"/>
                </a:solidFill>
                <a:ea typeface="宋体" panose="02010600030101010101" pitchFamily="2" charset="-122"/>
              </a:rPr>
              <a:t> ∧ </a:t>
            </a:r>
            <a:r>
              <a:rPr lang="en-US" altLang="zh-CN" sz="2400" b="1" i="1" dirty="0">
                <a:solidFill>
                  <a:srgbClr val="FF0000"/>
                </a:solidFill>
                <a:ea typeface="宋体" panose="02010600030101010101" pitchFamily="2" charset="-122"/>
              </a:rPr>
              <a:t>¬ </a:t>
            </a:r>
            <a:r>
              <a:rPr lang="en-US" altLang="zh-CN" sz="2400" b="1" dirty="0">
                <a:solidFill>
                  <a:srgbClr val="FF0000"/>
                </a:solidFill>
              </a:rPr>
              <a:t>P</a:t>
            </a:r>
            <a:r>
              <a:rPr lang="en-US" altLang="zh-CN" sz="2400" b="1" dirty="0">
                <a:solidFill>
                  <a:srgbClr val="FF0000"/>
                </a:solidFill>
                <a:ea typeface="宋体" panose="02010600030101010101" pitchFamily="2" charset="-122"/>
              </a:rPr>
              <a:t> ∧ </a:t>
            </a:r>
            <a:r>
              <a:rPr lang="en-US" altLang="zh-CN" sz="2400" b="1" dirty="0">
                <a:solidFill>
                  <a:srgbClr val="FF0000"/>
                </a:solidFill>
              </a:rPr>
              <a:t>R</a:t>
            </a:r>
            <a:endParaRPr lang="zh-CN" altLang="en-US" sz="2400" b="1" dirty="0">
              <a:solidFill>
                <a:srgbClr val="FF0000"/>
              </a:solidFill>
            </a:endParaRPr>
          </a:p>
        </p:txBody>
      </p:sp>
    </p:spTree>
    <p:extLst>
      <p:ext uri="{BB962C8B-B14F-4D97-AF65-F5344CB8AC3E}">
        <p14:creationId xmlns:p14="http://schemas.microsoft.com/office/powerpoint/2010/main" val="260620086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80">
                                          <p:stCondLst>
                                            <p:cond delay="0"/>
                                          </p:stCondLst>
                                        </p:cTn>
                                        <p:tgtEl>
                                          <p:spTgt spid="21"/>
                                        </p:tgtEl>
                                      </p:cBhvr>
                                    </p:animEffect>
                                    <p:anim calcmode="lin" valueType="num">
                                      <p:cBhvr>
                                        <p:cTn id="1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9" dur="26">
                                          <p:stCondLst>
                                            <p:cond delay="650"/>
                                          </p:stCondLst>
                                        </p:cTn>
                                        <p:tgtEl>
                                          <p:spTgt spid="21"/>
                                        </p:tgtEl>
                                      </p:cBhvr>
                                      <p:to x="100000" y="60000"/>
                                    </p:animScale>
                                    <p:animScale>
                                      <p:cBhvr>
                                        <p:cTn id="20" dur="166" decel="50000">
                                          <p:stCondLst>
                                            <p:cond delay="676"/>
                                          </p:stCondLst>
                                        </p:cTn>
                                        <p:tgtEl>
                                          <p:spTgt spid="21"/>
                                        </p:tgtEl>
                                      </p:cBhvr>
                                      <p:to x="100000" y="100000"/>
                                    </p:animScale>
                                    <p:animScale>
                                      <p:cBhvr>
                                        <p:cTn id="21" dur="26">
                                          <p:stCondLst>
                                            <p:cond delay="1312"/>
                                          </p:stCondLst>
                                        </p:cTn>
                                        <p:tgtEl>
                                          <p:spTgt spid="21"/>
                                        </p:tgtEl>
                                      </p:cBhvr>
                                      <p:to x="100000" y="80000"/>
                                    </p:animScale>
                                    <p:animScale>
                                      <p:cBhvr>
                                        <p:cTn id="22" dur="166" decel="50000">
                                          <p:stCondLst>
                                            <p:cond delay="1338"/>
                                          </p:stCondLst>
                                        </p:cTn>
                                        <p:tgtEl>
                                          <p:spTgt spid="21"/>
                                        </p:tgtEl>
                                      </p:cBhvr>
                                      <p:to x="100000" y="100000"/>
                                    </p:animScale>
                                    <p:animScale>
                                      <p:cBhvr>
                                        <p:cTn id="23" dur="26">
                                          <p:stCondLst>
                                            <p:cond delay="1642"/>
                                          </p:stCondLst>
                                        </p:cTn>
                                        <p:tgtEl>
                                          <p:spTgt spid="21"/>
                                        </p:tgtEl>
                                      </p:cBhvr>
                                      <p:to x="100000" y="90000"/>
                                    </p:animScale>
                                    <p:animScale>
                                      <p:cBhvr>
                                        <p:cTn id="24" dur="166" decel="50000">
                                          <p:stCondLst>
                                            <p:cond delay="1668"/>
                                          </p:stCondLst>
                                        </p:cTn>
                                        <p:tgtEl>
                                          <p:spTgt spid="21"/>
                                        </p:tgtEl>
                                      </p:cBhvr>
                                      <p:to x="100000" y="100000"/>
                                    </p:animScale>
                                    <p:animScale>
                                      <p:cBhvr>
                                        <p:cTn id="25" dur="26">
                                          <p:stCondLst>
                                            <p:cond delay="1808"/>
                                          </p:stCondLst>
                                        </p:cTn>
                                        <p:tgtEl>
                                          <p:spTgt spid="21"/>
                                        </p:tgtEl>
                                      </p:cBhvr>
                                      <p:to x="100000" y="95000"/>
                                    </p:animScale>
                                    <p:animScale>
                                      <p:cBhvr>
                                        <p:cTn id="26" dur="166" decel="50000">
                                          <p:stCondLst>
                                            <p:cond delay="1834"/>
                                          </p:stCondLst>
                                        </p:cTn>
                                        <p:tgtEl>
                                          <p:spTgt spid="21"/>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13935969-28AE-4CC9-8967-43D55C4C2E0E}"/>
              </a:ext>
            </a:extLst>
          </p:cNvPr>
          <p:cNvSpPr/>
          <p:nvPr/>
        </p:nvSpPr>
        <p:spPr>
          <a:xfrm>
            <a:off x="3817762" y="4204890"/>
            <a:ext cx="6096000" cy="830997"/>
          </a:xfrm>
          <a:prstGeom prst="rect">
            <a:avLst/>
          </a:prstGeom>
        </p:spPr>
        <p:txBody>
          <a:bodyPr>
            <a:spAutoFit/>
          </a:bodyPr>
          <a:lstStyle/>
          <a:p>
            <a:r>
              <a:rPr lang="zh-CN" altLang="en-US" sz="2400" dirty="0">
                <a:sym typeface="Symbol" panose="05050102010706020507" pitchFamily="18" charset="2"/>
              </a:rPr>
              <a:t>　       </a:t>
            </a:r>
            <a:r>
              <a:rPr lang="zh-CN" altLang="en-US" sz="2400" i="1" dirty="0">
                <a:sym typeface="Symbol" panose="05050102010706020507" pitchFamily="18" charset="2"/>
              </a:rPr>
              <a:t>Ｐ</a:t>
            </a:r>
            <a:r>
              <a:rPr lang="zh-CN" altLang="en-US" sz="2400" dirty="0">
                <a:sym typeface="Symbol" panose="05050102010706020507" pitchFamily="18" charset="2"/>
              </a:rPr>
              <a:t>　　　　      </a:t>
            </a:r>
            <a:r>
              <a:rPr lang="zh-CN" altLang="en-US" sz="2400" i="1" dirty="0">
                <a:sym typeface="Symbol" panose="05050102010706020507" pitchFamily="18" charset="2"/>
              </a:rPr>
              <a:t>Ｐ</a:t>
            </a:r>
            <a:r>
              <a:rPr lang="zh-CN" altLang="en-US" sz="2400" dirty="0">
                <a:sym typeface="Symbol" panose="05050102010706020507" pitchFamily="18" charset="2"/>
              </a:rPr>
              <a:t></a:t>
            </a:r>
            <a:r>
              <a:rPr lang="zh-CN" altLang="en-US" sz="2400" i="1" dirty="0">
                <a:sym typeface="Symbol" panose="05050102010706020507" pitchFamily="18" charset="2"/>
              </a:rPr>
              <a:t>Ｑ</a:t>
            </a:r>
          </a:p>
          <a:p>
            <a:r>
              <a:rPr lang="zh-CN" altLang="en-US" sz="2400" dirty="0">
                <a:sym typeface="Symbol" panose="05050102010706020507" pitchFamily="18" charset="2"/>
              </a:rPr>
              <a:t>　　　</a:t>
            </a:r>
            <a:r>
              <a:rPr lang="zh-CN" altLang="en-US" sz="2400" i="1" dirty="0">
                <a:sym typeface="Symbol" panose="05050102010706020507" pitchFamily="18" charset="2"/>
              </a:rPr>
              <a:t>Ｑ</a:t>
            </a:r>
          </a:p>
        </p:txBody>
      </p:sp>
      <p:sp>
        <p:nvSpPr>
          <p:cNvPr id="37" name="矩形 36">
            <a:extLst>
              <a:ext uri="{FF2B5EF4-FFF2-40B4-BE49-F238E27FC236}">
                <a16:creationId xmlns:a16="http://schemas.microsoft.com/office/drawing/2014/main" id="{1AB31880-F92B-4F19-9C61-73A531637B52}"/>
              </a:ext>
            </a:extLst>
          </p:cNvPr>
          <p:cNvSpPr/>
          <p:nvPr/>
        </p:nvSpPr>
        <p:spPr>
          <a:xfrm>
            <a:off x="3766343" y="5913550"/>
            <a:ext cx="6096000" cy="830997"/>
          </a:xfrm>
          <a:prstGeom prst="rect">
            <a:avLst/>
          </a:prstGeom>
        </p:spPr>
        <p:txBody>
          <a:bodyPr>
            <a:spAutoFit/>
          </a:bodyPr>
          <a:lstStyle/>
          <a:p>
            <a:r>
              <a:rPr lang="zh-CN" altLang="en-US" sz="2400" dirty="0">
                <a:sym typeface="Symbol" panose="05050102010706020507" pitchFamily="18" charset="2"/>
              </a:rPr>
              <a:t>　       </a:t>
            </a:r>
            <a:r>
              <a:rPr lang="zh-CN" altLang="en-US" sz="2400" i="1" dirty="0">
                <a:sym typeface="Symbol" panose="05050102010706020507" pitchFamily="18" charset="2"/>
              </a:rPr>
              <a:t>Ｐ</a:t>
            </a:r>
            <a:r>
              <a:rPr lang="zh-CN" altLang="en-US" sz="2400" dirty="0">
                <a:sym typeface="Symbol" panose="05050102010706020507" pitchFamily="18" charset="2"/>
              </a:rPr>
              <a:t>　　　　</a:t>
            </a:r>
            <a:r>
              <a:rPr lang="zh-CN" altLang="en-US" sz="2400" i="1" dirty="0">
                <a:sym typeface="Symbol" panose="05050102010706020507" pitchFamily="18" charset="2"/>
              </a:rPr>
              <a:t>　      Ｐ</a:t>
            </a:r>
            <a:r>
              <a:rPr lang="zh-CN" altLang="en-US" sz="2400" dirty="0">
                <a:sym typeface="Symbol" panose="05050102010706020507" pitchFamily="18" charset="2"/>
              </a:rPr>
              <a:t></a:t>
            </a:r>
            <a:r>
              <a:rPr lang="zh-CN" altLang="en-US" sz="2400" i="1" dirty="0">
                <a:sym typeface="Symbol" panose="05050102010706020507" pitchFamily="18" charset="2"/>
              </a:rPr>
              <a:t>Ｑ</a:t>
            </a:r>
          </a:p>
          <a:p>
            <a:r>
              <a:rPr lang="zh-CN" altLang="en-US" sz="2400" dirty="0">
                <a:sym typeface="Symbol" panose="05050102010706020507" pitchFamily="18" charset="2"/>
              </a:rPr>
              <a:t>　　　</a:t>
            </a:r>
            <a:r>
              <a:rPr lang="zh-CN" altLang="en-US" sz="2400" i="1" dirty="0">
                <a:sym typeface="Symbol" panose="05050102010706020507" pitchFamily="18" charset="2"/>
              </a:rPr>
              <a:t>Ｑ</a:t>
            </a:r>
            <a:r>
              <a:rPr lang="zh-CN" altLang="en-US" sz="2400" dirty="0">
                <a:sym typeface="Symbol" panose="05050102010706020507" pitchFamily="18" charset="2"/>
              </a:rPr>
              <a:t>　　　　　　　　</a:t>
            </a:r>
            <a:endParaRPr lang="en-US" altLang="zh-CN" sz="2400" dirty="0">
              <a:sym typeface="Symbol" panose="05050102010706020507" pitchFamily="18" charset="2"/>
            </a:endParaRPr>
          </a:p>
        </p:txBody>
      </p:sp>
      <p:sp>
        <p:nvSpPr>
          <p:cNvPr id="12" name="Rectangle 3">
            <a:extLst>
              <a:ext uri="{FF2B5EF4-FFF2-40B4-BE49-F238E27FC236}">
                <a16:creationId xmlns:a16="http://schemas.microsoft.com/office/drawing/2014/main" id="{9F3FFD28-4AAE-4D8B-BBE1-3439EEBD7444}"/>
              </a:ext>
            </a:extLst>
          </p:cNvPr>
          <p:cNvSpPr txBox="1">
            <a:spLocks noChangeArrowheads="1"/>
          </p:cNvSpPr>
          <p:nvPr/>
        </p:nvSpPr>
        <p:spPr>
          <a:xfrm>
            <a:off x="2532742" y="2277052"/>
            <a:ext cx="8893629" cy="351667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The diagram of the logical component </a:t>
            </a:r>
            <a:r>
              <a:rPr lang="zh-CN" altLang="en-US" sz="2400" b="1" dirty="0"/>
              <a:t>inverter</a:t>
            </a:r>
            <a:r>
              <a:rPr lang="zh-CN" altLang="en-US" sz="2400" dirty="0"/>
              <a:t> or </a:t>
            </a:r>
            <a:r>
              <a:rPr lang="zh-CN" altLang="en-US" sz="2400" b="1" dirty="0">
                <a:solidFill>
                  <a:srgbClr val="FF0000"/>
                </a:solidFill>
              </a:rPr>
              <a:t>NOT</a:t>
            </a:r>
            <a:r>
              <a:rPr lang="zh-CN" altLang="en-US" sz="2400" dirty="0"/>
              <a:t> gate：</a:t>
            </a:r>
            <a:endParaRPr lang="en-US" altLang="zh-CN" sz="2400" dirty="0"/>
          </a:p>
          <a:p>
            <a:pPr marL="0" indent="0">
              <a:buNone/>
            </a:pPr>
            <a:r>
              <a:rPr lang="zh-CN" altLang="en-US" dirty="0"/>
              <a:t>　　</a:t>
            </a:r>
            <a:endParaRPr lang="en-US" altLang="zh-CN" dirty="0"/>
          </a:p>
          <a:p>
            <a:pPr marL="0" indent="0">
              <a:buNone/>
            </a:pPr>
            <a:endParaRPr lang="en-US" altLang="zh-CN" sz="2400" dirty="0">
              <a:sym typeface="Symbol" panose="05050102010706020507" pitchFamily="18" charset="2"/>
            </a:endParaRPr>
          </a:p>
          <a:p>
            <a:pPr>
              <a:buFont typeface="Wingdings" panose="05000000000000000000" pitchFamily="2" charset="2"/>
              <a:buChar char="Ø"/>
            </a:pPr>
            <a:r>
              <a:rPr lang="en-US" altLang="zh-CN" sz="2400" dirty="0">
                <a:sym typeface="Symbol" panose="05050102010706020507" pitchFamily="18" charset="2"/>
              </a:rPr>
              <a:t>The diagram of the logical component </a:t>
            </a:r>
            <a:r>
              <a:rPr lang="en-US" altLang="zh-CN" sz="2400" b="1" dirty="0">
                <a:solidFill>
                  <a:srgbClr val="FF0000"/>
                </a:solidFill>
                <a:sym typeface="Symbol" panose="05050102010706020507" pitchFamily="18" charset="2"/>
              </a:rPr>
              <a:t>OR</a:t>
            </a:r>
            <a:r>
              <a:rPr lang="en-US" altLang="zh-CN" sz="2400" dirty="0">
                <a:sym typeface="Symbol" panose="05050102010706020507" pitchFamily="18" charset="2"/>
              </a:rPr>
              <a:t> gate</a:t>
            </a:r>
            <a:r>
              <a:rPr lang="zh-CN" altLang="en-US" sz="2400" dirty="0">
                <a:sym typeface="Symbol" panose="05050102010706020507" pitchFamily="18" charset="2"/>
              </a:rPr>
              <a:t>：</a:t>
            </a:r>
            <a:endParaRPr lang="en-US" altLang="zh-CN" sz="2400" dirty="0">
              <a:sym typeface="Symbol" panose="05050102010706020507" pitchFamily="18" charset="2"/>
            </a:endParaRPr>
          </a:p>
          <a:p>
            <a:pPr>
              <a:buFont typeface="Wingdings" panose="05000000000000000000" pitchFamily="2" charset="2"/>
              <a:buChar char="Ø"/>
            </a:pPr>
            <a:endParaRPr lang="en-US" altLang="zh-CN" sz="2400" dirty="0">
              <a:sym typeface="Symbol" panose="05050102010706020507" pitchFamily="18" charset="2"/>
            </a:endParaRPr>
          </a:p>
          <a:p>
            <a:pPr>
              <a:buFont typeface="Wingdings" panose="05000000000000000000" pitchFamily="2" charset="2"/>
              <a:buChar char="Ø"/>
            </a:pPr>
            <a:endParaRPr lang="en-US" altLang="zh-CN" sz="2400" dirty="0">
              <a:sym typeface="Symbol" panose="05050102010706020507" pitchFamily="18" charset="2"/>
            </a:endParaRPr>
          </a:p>
          <a:p>
            <a:pPr>
              <a:buFont typeface="Wingdings" panose="05000000000000000000" pitchFamily="2" charset="2"/>
              <a:buChar char="Ø"/>
            </a:pPr>
            <a:r>
              <a:rPr lang="en-US" altLang="zh-CN" sz="2400" dirty="0">
                <a:sym typeface="Symbol" panose="05050102010706020507" pitchFamily="18" charset="2"/>
              </a:rPr>
              <a:t>The diagram of the logical component </a:t>
            </a:r>
            <a:r>
              <a:rPr lang="en-US" altLang="zh-CN" sz="2400" b="1" dirty="0">
                <a:solidFill>
                  <a:srgbClr val="FF0000"/>
                </a:solidFill>
                <a:sym typeface="Symbol" panose="05050102010706020507" pitchFamily="18" charset="2"/>
              </a:rPr>
              <a:t>AND</a:t>
            </a:r>
            <a:r>
              <a:rPr lang="en-US" altLang="zh-CN" sz="2400" dirty="0">
                <a:sym typeface="Symbol" panose="05050102010706020507" pitchFamily="18" charset="2"/>
              </a:rPr>
              <a:t> gate</a:t>
            </a:r>
            <a:r>
              <a:rPr lang="zh-CN" altLang="en-US" sz="2400" dirty="0">
                <a:sym typeface="Symbol" panose="05050102010706020507" pitchFamily="18" charset="2"/>
              </a:rPr>
              <a:t>：</a:t>
            </a:r>
          </a:p>
          <a:p>
            <a:pPr marL="0" indent="0">
              <a:buNone/>
            </a:pPr>
            <a:r>
              <a:rPr lang="zh-CN" altLang="en-US" dirty="0">
                <a:sym typeface="Symbol" panose="05050102010706020507" pitchFamily="18" charset="2"/>
              </a:rPr>
              <a:t>　　　</a:t>
            </a:r>
            <a:endParaRPr lang="zh-CN" altLang="en-US" i="1" dirty="0">
              <a:sym typeface="Symbol" panose="05050102010706020507" pitchFamily="18" charset="2"/>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Application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5" name="组合 34">
            <a:extLst>
              <a:ext uri="{FF2B5EF4-FFF2-40B4-BE49-F238E27FC236}">
                <a16:creationId xmlns:a16="http://schemas.microsoft.com/office/drawing/2014/main" id="{9CCFFF56-2466-4839-8FEF-07125B3A4E75}"/>
              </a:ext>
            </a:extLst>
          </p:cNvPr>
          <p:cNvGrpSpPr/>
          <p:nvPr/>
        </p:nvGrpSpPr>
        <p:grpSpPr>
          <a:xfrm>
            <a:off x="5158579" y="3073398"/>
            <a:ext cx="1655764" cy="358775"/>
            <a:chOff x="7699829" y="3130324"/>
            <a:chExt cx="1655764" cy="358775"/>
          </a:xfrm>
        </p:grpSpPr>
        <p:sp>
          <p:nvSpPr>
            <p:cNvPr id="13" name="Line 4">
              <a:extLst>
                <a:ext uri="{FF2B5EF4-FFF2-40B4-BE49-F238E27FC236}">
                  <a16:creationId xmlns:a16="http://schemas.microsoft.com/office/drawing/2014/main" id="{5DCD3854-5E59-4E75-8923-3B79F4619607}"/>
                </a:ext>
              </a:extLst>
            </p:cNvPr>
            <p:cNvSpPr>
              <a:spLocks noChangeShapeType="1"/>
            </p:cNvSpPr>
            <p:nvPr/>
          </p:nvSpPr>
          <p:spPr bwMode="auto">
            <a:xfrm>
              <a:off x="7699829" y="3273198"/>
              <a:ext cx="503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5">
              <a:extLst>
                <a:ext uri="{FF2B5EF4-FFF2-40B4-BE49-F238E27FC236}">
                  <a16:creationId xmlns:a16="http://schemas.microsoft.com/office/drawing/2014/main" id="{C2F63700-0424-4107-BF8D-659DDB49E00B}"/>
                </a:ext>
              </a:extLst>
            </p:cNvPr>
            <p:cNvSpPr>
              <a:spLocks noChangeShapeType="1"/>
            </p:cNvSpPr>
            <p:nvPr/>
          </p:nvSpPr>
          <p:spPr bwMode="auto">
            <a:xfrm>
              <a:off x="8203067" y="3130324"/>
              <a:ext cx="0" cy="358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6">
              <a:extLst>
                <a:ext uri="{FF2B5EF4-FFF2-40B4-BE49-F238E27FC236}">
                  <a16:creationId xmlns:a16="http://schemas.microsoft.com/office/drawing/2014/main" id="{66B20B43-3890-43C6-A29D-E776293D4647}"/>
                </a:ext>
              </a:extLst>
            </p:cNvPr>
            <p:cNvSpPr>
              <a:spLocks noChangeShapeType="1"/>
            </p:cNvSpPr>
            <p:nvPr/>
          </p:nvSpPr>
          <p:spPr bwMode="auto">
            <a:xfrm>
              <a:off x="8203067" y="3130324"/>
              <a:ext cx="431800" cy="142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7">
              <a:extLst>
                <a:ext uri="{FF2B5EF4-FFF2-40B4-BE49-F238E27FC236}">
                  <a16:creationId xmlns:a16="http://schemas.microsoft.com/office/drawing/2014/main" id="{8FAC2C22-C030-484E-846F-B158EDB08D22}"/>
                </a:ext>
              </a:extLst>
            </p:cNvPr>
            <p:cNvSpPr>
              <a:spLocks noChangeShapeType="1"/>
            </p:cNvSpPr>
            <p:nvPr/>
          </p:nvSpPr>
          <p:spPr bwMode="auto">
            <a:xfrm flipH="1">
              <a:off x="8203067" y="3273198"/>
              <a:ext cx="43180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Oval 8">
              <a:extLst>
                <a:ext uri="{FF2B5EF4-FFF2-40B4-BE49-F238E27FC236}">
                  <a16:creationId xmlns:a16="http://schemas.microsoft.com/office/drawing/2014/main" id="{CD768892-3C79-4368-A540-F587962CA188}"/>
                </a:ext>
              </a:extLst>
            </p:cNvPr>
            <p:cNvSpPr>
              <a:spLocks noChangeArrowheads="1"/>
            </p:cNvSpPr>
            <p:nvPr/>
          </p:nvSpPr>
          <p:spPr bwMode="auto">
            <a:xfrm>
              <a:off x="8634867" y="3201761"/>
              <a:ext cx="215900" cy="144463"/>
            </a:xfrm>
            <a:prstGeom prst="ellipse">
              <a:avLst/>
            </a:prstGeom>
            <a:solidFill>
              <a:schemeClr val="accent4"/>
            </a:solidFill>
            <a:ln w="19050">
              <a:solidFill>
                <a:schemeClr val="tx1"/>
              </a:solidFill>
              <a:round/>
              <a:headEnd/>
              <a:tailEnd/>
            </a:ln>
          </p:spPr>
          <p:txBody>
            <a:bodyPr wrap="none" anchor="ct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18" name="Line 9">
              <a:extLst>
                <a:ext uri="{FF2B5EF4-FFF2-40B4-BE49-F238E27FC236}">
                  <a16:creationId xmlns:a16="http://schemas.microsoft.com/office/drawing/2014/main" id="{14A39B01-59C0-46B6-8F10-00978DEB4884}"/>
                </a:ext>
              </a:extLst>
            </p:cNvPr>
            <p:cNvSpPr>
              <a:spLocks noChangeShapeType="1"/>
            </p:cNvSpPr>
            <p:nvPr/>
          </p:nvSpPr>
          <p:spPr bwMode="auto">
            <a:xfrm>
              <a:off x="8850768" y="3273198"/>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 name="组合 32">
            <a:extLst>
              <a:ext uri="{FF2B5EF4-FFF2-40B4-BE49-F238E27FC236}">
                <a16:creationId xmlns:a16="http://schemas.microsoft.com/office/drawing/2014/main" id="{FFF3CE7A-13B8-4DE8-9335-D4DE7D54A02F}"/>
              </a:ext>
            </a:extLst>
          </p:cNvPr>
          <p:cNvGrpSpPr/>
          <p:nvPr/>
        </p:nvGrpSpPr>
        <p:grpSpPr>
          <a:xfrm>
            <a:off x="5281438" y="5981797"/>
            <a:ext cx="1800224" cy="647700"/>
            <a:chOff x="5550582" y="3554185"/>
            <a:chExt cx="1800224" cy="647700"/>
          </a:xfrm>
        </p:grpSpPr>
        <p:sp>
          <p:nvSpPr>
            <p:cNvPr id="19" name="Line 10">
              <a:extLst>
                <a:ext uri="{FF2B5EF4-FFF2-40B4-BE49-F238E27FC236}">
                  <a16:creationId xmlns:a16="http://schemas.microsoft.com/office/drawing/2014/main" id="{5AEADE8E-453F-45AE-B9B0-7014DA5F8EFF}"/>
                </a:ext>
              </a:extLst>
            </p:cNvPr>
            <p:cNvSpPr>
              <a:spLocks noChangeShapeType="1"/>
            </p:cNvSpPr>
            <p:nvPr/>
          </p:nvSpPr>
          <p:spPr bwMode="auto">
            <a:xfrm>
              <a:off x="5550582" y="3697060"/>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1">
              <a:extLst>
                <a:ext uri="{FF2B5EF4-FFF2-40B4-BE49-F238E27FC236}">
                  <a16:creationId xmlns:a16="http://schemas.microsoft.com/office/drawing/2014/main" id="{0F2E56FE-74C9-4ABE-A24F-AA574E601377}"/>
                </a:ext>
              </a:extLst>
            </p:cNvPr>
            <p:cNvSpPr>
              <a:spLocks noChangeShapeType="1"/>
            </p:cNvSpPr>
            <p:nvPr/>
          </p:nvSpPr>
          <p:spPr bwMode="auto">
            <a:xfrm>
              <a:off x="5550582" y="4130448"/>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2">
              <a:extLst>
                <a:ext uri="{FF2B5EF4-FFF2-40B4-BE49-F238E27FC236}">
                  <a16:creationId xmlns:a16="http://schemas.microsoft.com/office/drawing/2014/main" id="{43421839-6CCD-4876-81E8-AD8D9691E7CC}"/>
                </a:ext>
              </a:extLst>
            </p:cNvPr>
            <p:cNvSpPr>
              <a:spLocks noChangeShapeType="1"/>
            </p:cNvSpPr>
            <p:nvPr/>
          </p:nvSpPr>
          <p:spPr bwMode="auto">
            <a:xfrm>
              <a:off x="6053818" y="3554185"/>
              <a:ext cx="0" cy="647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3">
              <a:extLst>
                <a:ext uri="{FF2B5EF4-FFF2-40B4-BE49-F238E27FC236}">
                  <a16:creationId xmlns:a16="http://schemas.microsoft.com/office/drawing/2014/main" id="{4DB71A5E-B9D8-49F0-B8F0-2F0CF6A51E9A}"/>
                </a:ext>
              </a:extLst>
            </p:cNvPr>
            <p:cNvSpPr>
              <a:spLocks noChangeShapeType="1"/>
            </p:cNvSpPr>
            <p:nvPr/>
          </p:nvSpPr>
          <p:spPr bwMode="auto">
            <a:xfrm>
              <a:off x="6053818" y="3554185"/>
              <a:ext cx="649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4">
              <a:extLst>
                <a:ext uri="{FF2B5EF4-FFF2-40B4-BE49-F238E27FC236}">
                  <a16:creationId xmlns:a16="http://schemas.microsoft.com/office/drawing/2014/main" id="{C343BF17-F95D-4950-BB11-CF6DFB97AC94}"/>
                </a:ext>
              </a:extLst>
            </p:cNvPr>
            <p:cNvSpPr>
              <a:spLocks noChangeShapeType="1"/>
            </p:cNvSpPr>
            <p:nvPr/>
          </p:nvSpPr>
          <p:spPr bwMode="auto">
            <a:xfrm>
              <a:off x="6053818" y="4201885"/>
              <a:ext cx="649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AutoShape 15">
              <a:extLst>
                <a:ext uri="{FF2B5EF4-FFF2-40B4-BE49-F238E27FC236}">
                  <a16:creationId xmlns:a16="http://schemas.microsoft.com/office/drawing/2014/main" id="{C5A26B2A-0BEA-43B9-870B-A8CB9274B475}"/>
                </a:ext>
              </a:extLst>
            </p:cNvPr>
            <p:cNvSpPr>
              <a:spLocks noChangeArrowheads="1"/>
            </p:cNvSpPr>
            <p:nvPr/>
          </p:nvSpPr>
          <p:spPr bwMode="auto">
            <a:xfrm>
              <a:off x="6703106" y="3554185"/>
              <a:ext cx="215900" cy="647700"/>
            </a:xfrm>
            <a:prstGeom prst="flowChartDelay">
              <a:avLst/>
            </a:prstGeom>
            <a:solidFill>
              <a:schemeClr val="accent4"/>
            </a:solidFill>
            <a:ln w="19050">
              <a:solidFill>
                <a:schemeClr val="tx1"/>
              </a:solidFill>
              <a:miter lim="800000"/>
              <a:headEnd/>
              <a:tailEnd/>
            </a:ln>
          </p:spPr>
          <p:txBody>
            <a:bodyPr wrap="none" anchor="ct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25" name="Line 16">
              <a:extLst>
                <a:ext uri="{FF2B5EF4-FFF2-40B4-BE49-F238E27FC236}">
                  <a16:creationId xmlns:a16="http://schemas.microsoft.com/office/drawing/2014/main" id="{78CA19F5-BD23-40BE-AB4E-AB105143A736}"/>
                </a:ext>
              </a:extLst>
            </p:cNvPr>
            <p:cNvSpPr>
              <a:spLocks noChangeShapeType="1"/>
            </p:cNvSpPr>
            <p:nvPr/>
          </p:nvSpPr>
          <p:spPr bwMode="auto">
            <a:xfrm>
              <a:off x="6919006" y="3841523"/>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 name="组合 33">
            <a:extLst>
              <a:ext uri="{FF2B5EF4-FFF2-40B4-BE49-F238E27FC236}">
                <a16:creationId xmlns:a16="http://schemas.microsoft.com/office/drawing/2014/main" id="{91B06338-394F-408E-B03A-03FEB4AD2CCA}"/>
              </a:ext>
            </a:extLst>
          </p:cNvPr>
          <p:cNvGrpSpPr/>
          <p:nvPr/>
        </p:nvGrpSpPr>
        <p:grpSpPr>
          <a:xfrm>
            <a:off x="5281438" y="4281987"/>
            <a:ext cx="1439861" cy="742950"/>
            <a:chOff x="5550582" y="5270273"/>
            <a:chExt cx="1439861" cy="742950"/>
          </a:xfrm>
        </p:grpSpPr>
        <p:sp>
          <p:nvSpPr>
            <p:cNvPr id="26" name="Line 17">
              <a:extLst>
                <a:ext uri="{FF2B5EF4-FFF2-40B4-BE49-F238E27FC236}">
                  <a16:creationId xmlns:a16="http://schemas.microsoft.com/office/drawing/2014/main" id="{0C4DC893-FC21-4ED5-8315-2E759A1557D1}"/>
                </a:ext>
              </a:extLst>
            </p:cNvPr>
            <p:cNvSpPr>
              <a:spLocks noChangeShapeType="1"/>
            </p:cNvSpPr>
            <p:nvPr/>
          </p:nvSpPr>
          <p:spPr bwMode="auto">
            <a:xfrm>
              <a:off x="5550582" y="5354410"/>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8">
              <a:extLst>
                <a:ext uri="{FF2B5EF4-FFF2-40B4-BE49-F238E27FC236}">
                  <a16:creationId xmlns:a16="http://schemas.microsoft.com/office/drawing/2014/main" id="{14E2F454-FE83-4DAA-84DC-2C3E8ABA92D3}"/>
                </a:ext>
              </a:extLst>
            </p:cNvPr>
            <p:cNvSpPr>
              <a:spLocks noChangeShapeType="1"/>
            </p:cNvSpPr>
            <p:nvPr/>
          </p:nvSpPr>
          <p:spPr bwMode="auto">
            <a:xfrm>
              <a:off x="5550582" y="5857648"/>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Freeform 19">
              <a:extLst>
                <a:ext uri="{FF2B5EF4-FFF2-40B4-BE49-F238E27FC236}">
                  <a16:creationId xmlns:a16="http://schemas.microsoft.com/office/drawing/2014/main" id="{AF8670BF-A876-4121-83E4-3478519F3B07}"/>
                </a:ext>
              </a:extLst>
            </p:cNvPr>
            <p:cNvSpPr>
              <a:spLocks/>
            </p:cNvSpPr>
            <p:nvPr/>
          </p:nvSpPr>
          <p:spPr bwMode="auto">
            <a:xfrm>
              <a:off x="5982381" y="5270273"/>
              <a:ext cx="588962" cy="742950"/>
            </a:xfrm>
            <a:custGeom>
              <a:avLst/>
              <a:gdLst>
                <a:gd name="T0" fmla="*/ 2147483646 w 371"/>
                <a:gd name="T1" fmla="*/ 2147483646 h 468"/>
                <a:gd name="T2" fmla="*/ 2147483646 w 371"/>
                <a:gd name="T3" fmla="*/ 2147483646 h 468"/>
                <a:gd name="T4" fmla="*/ 2147483646 w 371"/>
                <a:gd name="T5" fmla="*/ 2147483646 h 468"/>
                <a:gd name="T6" fmla="*/ 2147483646 w 371"/>
                <a:gd name="T7" fmla="*/ 2147483646 h 468"/>
                <a:gd name="T8" fmla="*/ 2147483646 w 371"/>
                <a:gd name="T9" fmla="*/ 2147483646 h 468"/>
                <a:gd name="T10" fmla="*/ 0 60000 65536"/>
                <a:gd name="T11" fmla="*/ 0 60000 65536"/>
                <a:gd name="T12" fmla="*/ 0 60000 65536"/>
                <a:gd name="T13" fmla="*/ 0 60000 65536"/>
                <a:gd name="T14" fmla="*/ 0 60000 65536"/>
                <a:gd name="T15" fmla="*/ 0 w 371"/>
                <a:gd name="T16" fmla="*/ 0 h 468"/>
                <a:gd name="T17" fmla="*/ 371 w 371"/>
                <a:gd name="T18" fmla="*/ 468 h 468"/>
              </a:gdLst>
              <a:ahLst/>
              <a:cxnLst>
                <a:cxn ang="T10">
                  <a:pos x="T0" y="T1"/>
                </a:cxn>
                <a:cxn ang="T11">
                  <a:pos x="T2" y="T3"/>
                </a:cxn>
                <a:cxn ang="T12">
                  <a:pos x="T4" y="T5"/>
                </a:cxn>
                <a:cxn ang="T13">
                  <a:pos x="T6" y="T7"/>
                </a:cxn>
                <a:cxn ang="T14">
                  <a:pos x="T8" y="T9"/>
                </a:cxn>
              </a:cxnLst>
              <a:rect l="T15" t="T16" r="T17" b="T18"/>
              <a:pathLst>
                <a:path w="371" h="468">
                  <a:moveTo>
                    <a:pt x="45" y="7"/>
                  </a:moveTo>
                  <a:cubicBezTo>
                    <a:pt x="0" y="0"/>
                    <a:pt x="91" y="113"/>
                    <a:pt x="91" y="189"/>
                  </a:cubicBezTo>
                  <a:cubicBezTo>
                    <a:pt x="91" y="265"/>
                    <a:pt x="0" y="454"/>
                    <a:pt x="45" y="461"/>
                  </a:cubicBezTo>
                  <a:cubicBezTo>
                    <a:pt x="90" y="468"/>
                    <a:pt x="355" y="310"/>
                    <a:pt x="363" y="234"/>
                  </a:cubicBezTo>
                  <a:cubicBezTo>
                    <a:pt x="371" y="158"/>
                    <a:pt x="90" y="14"/>
                    <a:pt x="45" y="7"/>
                  </a:cubicBezTo>
                  <a:close/>
                </a:path>
              </a:pathLst>
            </a:custGeom>
            <a:solidFill>
              <a:schemeClr val="accent4"/>
            </a:solidFill>
            <a:ln w="19050">
              <a:solidFill>
                <a:schemeClr val="tx1"/>
              </a:solidFill>
              <a:round/>
              <a:headEnd/>
              <a:tailEnd/>
            </a:ln>
          </p:spPr>
          <p:txBody>
            <a:bodyPr/>
            <a:lstStyle/>
            <a:p>
              <a:endParaRPr lang="zh-CN" altLang="en-US"/>
            </a:p>
          </p:txBody>
        </p:sp>
        <p:sp>
          <p:nvSpPr>
            <p:cNvPr id="29" name="Line 20">
              <a:extLst>
                <a:ext uri="{FF2B5EF4-FFF2-40B4-BE49-F238E27FC236}">
                  <a16:creationId xmlns:a16="http://schemas.microsoft.com/office/drawing/2014/main" id="{75F381D9-D163-4DBE-90C4-04DEFED89769}"/>
                </a:ext>
              </a:extLst>
            </p:cNvPr>
            <p:cNvSpPr>
              <a:spLocks noChangeShapeType="1"/>
            </p:cNvSpPr>
            <p:nvPr/>
          </p:nvSpPr>
          <p:spPr bwMode="auto">
            <a:xfrm>
              <a:off x="6558643" y="5641748"/>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 name="矩形 29">
            <a:extLst>
              <a:ext uri="{FF2B5EF4-FFF2-40B4-BE49-F238E27FC236}">
                <a16:creationId xmlns:a16="http://schemas.microsoft.com/office/drawing/2014/main" id="{5AF9BB92-0C51-4BDF-8479-43B0F7D9EE95}"/>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应用</a:t>
            </a:r>
            <a:endParaRPr lang="en-US" altLang="zh-CN" u="sng" dirty="0">
              <a:solidFill>
                <a:schemeClr val="bg1"/>
              </a:solidFill>
              <a:cs typeface="+mn-ea"/>
              <a:sym typeface="+mn-lt"/>
            </a:endParaRPr>
          </a:p>
        </p:txBody>
      </p:sp>
      <p:sp>
        <p:nvSpPr>
          <p:cNvPr id="31" name="矩形 30">
            <a:extLst>
              <a:ext uri="{FF2B5EF4-FFF2-40B4-BE49-F238E27FC236}">
                <a16:creationId xmlns:a16="http://schemas.microsoft.com/office/drawing/2014/main" id="{4C055839-A7D1-45CE-B499-36FE181B8324}"/>
              </a:ext>
            </a:extLst>
          </p:cNvPr>
          <p:cNvSpPr/>
          <p:nvPr/>
        </p:nvSpPr>
        <p:spPr>
          <a:xfrm>
            <a:off x="2552700" y="1249711"/>
            <a:ext cx="8523286" cy="830997"/>
          </a:xfrm>
          <a:prstGeom prst="rect">
            <a:avLst/>
          </a:prstGeom>
        </p:spPr>
        <p:txBody>
          <a:bodyPr wrap="square">
            <a:spAutoFit/>
          </a:bodyPr>
          <a:lstStyle/>
          <a:p>
            <a:pPr marL="342900" indent="-342900">
              <a:buFont typeface="Wingdings" panose="05000000000000000000" pitchFamily="2" charset="2"/>
              <a:buChar char="l"/>
            </a:pPr>
            <a:r>
              <a:rPr lang="zh-CN" altLang="en-US" sz="2400" b="1" dirty="0"/>
              <a:t>Complicated digital circuits can be constructed from three basic circuits, called gates</a:t>
            </a:r>
          </a:p>
        </p:txBody>
      </p:sp>
      <p:sp>
        <p:nvSpPr>
          <p:cNvPr id="36" name="矩形 35">
            <a:extLst>
              <a:ext uri="{FF2B5EF4-FFF2-40B4-BE49-F238E27FC236}">
                <a16:creationId xmlns:a16="http://schemas.microsoft.com/office/drawing/2014/main" id="{5FFCDE48-649B-4269-92E9-3285DFDA8707}"/>
              </a:ext>
            </a:extLst>
          </p:cNvPr>
          <p:cNvSpPr/>
          <p:nvPr/>
        </p:nvSpPr>
        <p:spPr>
          <a:xfrm>
            <a:off x="4303565" y="2940002"/>
            <a:ext cx="3408305" cy="461665"/>
          </a:xfrm>
          <a:prstGeom prst="rect">
            <a:avLst/>
          </a:prstGeom>
        </p:spPr>
        <p:txBody>
          <a:bodyPr wrap="none">
            <a:spAutoFit/>
          </a:bodyPr>
          <a:lstStyle/>
          <a:p>
            <a:r>
              <a:rPr lang="zh-CN" altLang="en-US" sz="2400" dirty="0"/>
              <a:t>　</a:t>
            </a:r>
            <a:r>
              <a:rPr lang="zh-CN" altLang="en-US" sz="2400" i="1" dirty="0"/>
              <a:t>Ｐ</a:t>
            </a:r>
            <a:r>
              <a:rPr lang="zh-CN" altLang="en-US" sz="2400" dirty="0"/>
              <a:t>　　　　          </a:t>
            </a:r>
            <a:r>
              <a:rPr lang="zh-CN" altLang="en-US" sz="2400" dirty="0">
                <a:sym typeface="Symbol" panose="05050102010706020507" pitchFamily="18" charset="2"/>
              </a:rPr>
              <a:t></a:t>
            </a:r>
            <a:r>
              <a:rPr lang="zh-CN" altLang="en-US" sz="2400" i="1" dirty="0">
                <a:sym typeface="Symbol" panose="05050102010706020507" pitchFamily="18" charset="2"/>
              </a:rPr>
              <a:t>Ｐ</a:t>
            </a:r>
          </a:p>
        </p:txBody>
      </p:sp>
    </p:spTree>
    <p:extLst>
      <p:ext uri="{BB962C8B-B14F-4D97-AF65-F5344CB8AC3E}">
        <p14:creationId xmlns:p14="http://schemas.microsoft.com/office/powerpoint/2010/main" val="218753119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Application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矩形 11">
            <a:extLst>
              <a:ext uri="{FF2B5EF4-FFF2-40B4-BE49-F238E27FC236}">
                <a16:creationId xmlns:a16="http://schemas.microsoft.com/office/drawing/2014/main" id="{64840538-4E5E-4933-97BB-4330C19D0DE8}"/>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应用</a:t>
            </a:r>
            <a:endParaRPr lang="en-US" altLang="zh-CN" u="sng" dirty="0">
              <a:solidFill>
                <a:schemeClr val="bg1"/>
              </a:solidFill>
              <a:cs typeface="+mn-ea"/>
              <a:sym typeface="+mn-lt"/>
            </a:endParaRPr>
          </a:p>
        </p:txBody>
      </p:sp>
      <p:grpSp>
        <p:nvGrpSpPr>
          <p:cNvPr id="97" name="组合 96">
            <a:extLst>
              <a:ext uri="{FF2B5EF4-FFF2-40B4-BE49-F238E27FC236}">
                <a16:creationId xmlns:a16="http://schemas.microsoft.com/office/drawing/2014/main" id="{FEFEE4E2-14D1-4E9E-A5CD-241981812972}"/>
              </a:ext>
            </a:extLst>
          </p:cNvPr>
          <p:cNvGrpSpPr/>
          <p:nvPr/>
        </p:nvGrpSpPr>
        <p:grpSpPr>
          <a:xfrm>
            <a:off x="2667000" y="2135068"/>
            <a:ext cx="8741420" cy="2701027"/>
            <a:chOff x="2449094" y="1873811"/>
            <a:chExt cx="8741420" cy="2701027"/>
          </a:xfrm>
        </p:grpSpPr>
        <p:grpSp>
          <p:nvGrpSpPr>
            <p:cNvPr id="16" name="组合 15">
              <a:extLst>
                <a:ext uri="{FF2B5EF4-FFF2-40B4-BE49-F238E27FC236}">
                  <a16:creationId xmlns:a16="http://schemas.microsoft.com/office/drawing/2014/main" id="{05B58D2F-F348-4CD6-9DBB-189FEE606B70}"/>
                </a:ext>
              </a:extLst>
            </p:cNvPr>
            <p:cNvGrpSpPr/>
            <p:nvPr/>
          </p:nvGrpSpPr>
          <p:grpSpPr>
            <a:xfrm>
              <a:off x="2462121" y="2319675"/>
              <a:ext cx="1655764" cy="358775"/>
              <a:chOff x="7699829" y="3130324"/>
              <a:chExt cx="1655764" cy="358775"/>
            </a:xfrm>
          </p:grpSpPr>
          <p:sp>
            <p:nvSpPr>
              <p:cNvPr id="17" name="Line 4">
                <a:extLst>
                  <a:ext uri="{FF2B5EF4-FFF2-40B4-BE49-F238E27FC236}">
                    <a16:creationId xmlns:a16="http://schemas.microsoft.com/office/drawing/2014/main" id="{5B94373A-0BE4-482C-A0EC-2C1919829FD2}"/>
                  </a:ext>
                </a:extLst>
              </p:cNvPr>
              <p:cNvSpPr>
                <a:spLocks noChangeShapeType="1"/>
              </p:cNvSpPr>
              <p:nvPr/>
            </p:nvSpPr>
            <p:spPr bwMode="auto">
              <a:xfrm>
                <a:off x="7699829" y="3273198"/>
                <a:ext cx="503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5">
                <a:extLst>
                  <a:ext uri="{FF2B5EF4-FFF2-40B4-BE49-F238E27FC236}">
                    <a16:creationId xmlns:a16="http://schemas.microsoft.com/office/drawing/2014/main" id="{615DA3FB-46BE-42BB-B41D-269DC6E36AFE}"/>
                  </a:ext>
                </a:extLst>
              </p:cNvPr>
              <p:cNvSpPr>
                <a:spLocks noChangeShapeType="1"/>
              </p:cNvSpPr>
              <p:nvPr/>
            </p:nvSpPr>
            <p:spPr bwMode="auto">
              <a:xfrm>
                <a:off x="8203067" y="3130324"/>
                <a:ext cx="0" cy="358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
                <a:extLst>
                  <a:ext uri="{FF2B5EF4-FFF2-40B4-BE49-F238E27FC236}">
                    <a16:creationId xmlns:a16="http://schemas.microsoft.com/office/drawing/2014/main" id="{E721B6A4-C3EB-480D-8E3D-68B0E8364B20}"/>
                  </a:ext>
                </a:extLst>
              </p:cNvPr>
              <p:cNvSpPr>
                <a:spLocks noChangeShapeType="1"/>
              </p:cNvSpPr>
              <p:nvPr/>
            </p:nvSpPr>
            <p:spPr bwMode="auto">
              <a:xfrm>
                <a:off x="8203067" y="3130324"/>
                <a:ext cx="431800" cy="142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7">
                <a:extLst>
                  <a:ext uri="{FF2B5EF4-FFF2-40B4-BE49-F238E27FC236}">
                    <a16:creationId xmlns:a16="http://schemas.microsoft.com/office/drawing/2014/main" id="{75FD586D-4CA8-43EE-9A97-436D83A972A6}"/>
                  </a:ext>
                </a:extLst>
              </p:cNvPr>
              <p:cNvSpPr>
                <a:spLocks noChangeShapeType="1"/>
              </p:cNvSpPr>
              <p:nvPr/>
            </p:nvSpPr>
            <p:spPr bwMode="auto">
              <a:xfrm flipH="1">
                <a:off x="8203067" y="3273198"/>
                <a:ext cx="43180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Oval 8">
                <a:extLst>
                  <a:ext uri="{FF2B5EF4-FFF2-40B4-BE49-F238E27FC236}">
                    <a16:creationId xmlns:a16="http://schemas.microsoft.com/office/drawing/2014/main" id="{7909473D-A02D-45AB-928F-8E73C2FCA237}"/>
                  </a:ext>
                </a:extLst>
              </p:cNvPr>
              <p:cNvSpPr>
                <a:spLocks noChangeArrowheads="1"/>
              </p:cNvSpPr>
              <p:nvPr/>
            </p:nvSpPr>
            <p:spPr bwMode="auto">
              <a:xfrm>
                <a:off x="8634867" y="3201761"/>
                <a:ext cx="215900" cy="144463"/>
              </a:xfrm>
              <a:prstGeom prst="ellipse">
                <a:avLst/>
              </a:prstGeom>
              <a:solidFill>
                <a:schemeClr val="accent4"/>
              </a:solidFill>
              <a:ln w="19050">
                <a:solidFill>
                  <a:schemeClr val="tx1"/>
                </a:solidFill>
                <a:round/>
                <a:headEnd/>
                <a:tailEnd/>
              </a:ln>
            </p:spPr>
            <p:txBody>
              <a:bodyPr wrap="none" anchor="ct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22" name="Line 9">
                <a:extLst>
                  <a:ext uri="{FF2B5EF4-FFF2-40B4-BE49-F238E27FC236}">
                    <a16:creationId xmlns:a16="http://schemas.microsoft.com/office/drawing/2014/main" id="{380F7973-B8F7-4322-815A-DD28A7295A58}"/>
                  </a:ext>
                </a:extLst>
              </p:cNvPr>
              <p:cNvSpPr>
                <a:spLocks noChangeShapeType="1"/>
              </p:cNvSpPr>
              <p:nvPr/>
            </p:nvSpPr>
            <p:spPr bwMode="auto">
              <a:xfrm>
                <a:off x="8850768" y="3273198"/>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组合 22">
              <a:extLst>
                <a:ext uri="{FF2B5EF4-FFF2-40B4-BE49-F238E27FC236}">
                  <a16:creationId xmlns:a16="http://schemas.microsoft.com/office/drawing/2014/main" id="{63783FC1-B5FC-4749-9329-EF0999D5E1C1}"/>
                </a:ext>
              </a:extLst>
            </p:cNvPr>
            <p:cNvGrpSpPr/>
            <p:nvPr/>
          </p:nvGrpSpPr>
          <p:grpSpPr>
            <a:xfrm>
              <a:off x="8326529" y="2354599"/>
              <a:ext cx="1800224" cy="647700"/>
              <a:chOff x="5550582" y="3554185"/>
              <a:chExt cx="1800224" cy="647700"/>
            </a:xfrm>
          </p:grpSpPr>
          <p:sp>
            <p:nvSpPr>
              <p:cNvPr id="24" name="Line 10">
                <a:extLst>
                  <a:ext uri="{FF2B5EF4-FFF2-40B4-BE49-F238E27FC236}">
                    <a16:creationId xmlns:a16="http://schemas.microsoft.com/office/drawing/2014/main" id="{CE552161-E00F-4259-942B-E20CAFC6EADF}"/>
                  </a:ext>
                </a:extLst>
              </p:cNvPr>
              <p:cNvSpPr>
                <a:spLocks noChangeShapeType="1"/>
              </p:cNvSpPr>
              <p:nvPr/>
            </p:nvSpPr>
            <p:spPr bwMode="auto">
              <a:xfrm>
                <a:off x="5550582" y="3697060"/>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1">
                <a:extLst>
                  <a:ext uri="{FF2B5EF4-FFF2-40B4-BE49-F238E27FC236}">
                    <a16:creationId xmlns:a16="http://schemas.microsoft.com/office/drawing/2014/main" id="{0EBEAD1C-8EE8-4C58-A6E1-96471B42D636}"/>
                  </a:ext>
                </a:extLst>
              </p:cNvPr>
              <p:cNvSpPr>
                <a:spLocks noChangeShapeType="1"/>
              </p:cNvSpPr>
              <p:nvPr/>
            </p:nvSpPr>
            <p:spPr bwMode="auto">
              <a:xfrm>
                <a:off x="5550582" y="4130448"/>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2">
                <a:extLst>
                  <a:ext uri="{FF2B5EF4-FFF2-40B4-BE49-F238E27FC236}">
                    <a16:creationId xmlns:a16="http://schemas.microsoft.com/office/drawing/2014/main" id="{60FAE5CF-E8D7-4A1E-B039-62E72AD83BE2}"/>
                  </a:ext>
                </a:extLst>
              </p:cNvPr>
              <p:cNvSpPr>
                <a:spLocks noChangeShapeType="1"/>
              </p:cNvSpPr>
              <p:nvPr/>
            </p:nvSpPr>
            <p:spPr bwMode="auto">
              <a:xfrm>
                <a:off x="6053818" y="3554185"/>
                <a:ext cx="0" cy="647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3">
                <a:extLst>
                  <a:ext uri="{FF2B5EF4-FFF2-40B4-BE49-F238E27FC236}">
                    <a16:creationId xmlns:a16="http://schemas.microsoft.com/office/drawing/2014/main" id="{DCCED44E-20EC-44C4-B477-015557D05F54}"/>
                  </a:ext>
                </a:extLst>
              </p:cNvPr>
              <p:cNvSpPr>
                <a:spLocks noChangeShapeType="1"/>
              </p:cNvSpPr>
              <p:nvPr/>
            </p:nvSpPr>
            <p:spPr bwMode="auto">
              <a:xfrm>
                <a:off x="6053818" y="3554185"/>
                <a:ext cx="649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4">
                <a:extLst>
                  <a:ext uri="{FF2B5EF4-FFF2-40B4-BE49-F238E27FC236}">
                    <a16:creationId xmlns:a16="http://schemas.microsoft.com/office/drawing/2014/main" id="{EC5C0EF4-D645-492C-B25E-4C7648084592}"/>
                  </a:ext>
                </a:extLst>
              </p:cNvPr>
              <p:cNvSpPr>
                <a:spLocks noChangeShapeType="1"/>
              </p:cNvSpPr>
              <p:nvPr/>
            </p:nvSpPr>
            <p:spPr bwMode="auto">
              <a:xfrm>
                <a:off x="6053818" y="4201885"/>
                <a:ext cx="649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AutoShape 15">
                <a:extLst>
                  <a:ext uri="{FF2B5EF4-FFF2-40B4-BE49-F238E27FC236}">
                    <a16:creationId xmlns:a16="http://schemas.microsoft.com/office/drawing/2014/main" id="{0698A061-2D9B-4B16-94B5-2660CDD68704}"/>
                  </a:ext>
                </a:extLst>
              </p:cNvPr>
              <p:cNvSpPr>
                <a:spLocks noChangeArrowheads="1"/>
              </p:cNvSpPr>
              <p:nvPr/>
            </p:nvSpPr>
            <p:spPr bwMode="auto">
              <a:xfrm>
                <a:off x="6703106" y="3554185"/>
                <a:ext cx="215900" cy="647700"/>
              </a:xfrm>
              <a:prstGeom prst="flowChartDelay">
                <a:avLst/>
              </a:prstGeom>
              <a:solidFill>
                <a:schemeClr val="accent4"/>
              </a:solidFill>
              <a:ln w="19050">
                <a:solidFill>
                  <a:schemeClr val="tx1"/>
                </a:solidFill>
                <a:miter lim="800000"/>
                <a:headEnd/>
                <a:tailEnd/>
              </a:ln>
            </p:spPr>
            <p:txBody>
              <a:bodyPr wrap="none" anchor="ct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30" name="Line 16">
                <a:extLst>
                  <a:ext uri="{FF2B5EF4-FFF2-40B4-BE49-F238E27FC236}">
                    <a16:creationId xmlns:a16="http://schemas.microsoft.com/office/drawing/2014/main" id="{8AEC46F7-B5EB-4058-BF74-5B27089917C4}"/>
                  </a:ext>
                </a:extLst>
              </p:cNvPr>
              <p:cNvSpPr>
                <a:spLocks noChangeShapeType="1"/>
              </p:cNvSpPr>
              <p:nvPr/>
            </p:nvSpPr>
            <p:spPr bwMode="auto">
              <a:xfrm>
                <a:off x="6919006" y="3841523"/>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 name="组合 30">
              <a:extLst>
                <a:ext uri="{FF2B5EF4-FFF2-40B4-BE49-F238E27FC236}">
                  <a16:creationId xmlns:a16="http://schemas.microsoft.com/office/drawing/2014/main" id="{572A34BD-EFC8-41CB-A9B6-CA115EBE3AF3}"/>
                </a:ext>
              </a:extLst>
            </p:cNvPr>
            <p:cNvGrpSpPr/>
            <p:nvPr/>
          </p:nvGrpSpPr>
          <p:grpSpPr>
            <a:xfrm>
              <a:off x="4078036" y="1873811"/>
              <a:ext cx="1439861" cy="742950"/>
              <a:chOff x="5550582" y="5270273"/>
              <a:chExt cx="1439861" cy="742950"/>
            </a:xfrm>
          </p:grpSpPr>
          <p:sp>
            <p:nvSpPr>
              <p:cNvPr id="32" name="Line 17">
                <a:extLst>
                  <a:ext uri="{FF2B5EF4-FFF2-40B4-BE49-F238E27FC236}">
                    <a16:creationId xmlns:a16="http://schemas.microsoft.com/office/drawing/2014/main" id="{F55FD05A-829A-4D4B-AF23-3B5485D594F2}"/>
                  </a:ext>
                </a:extLst>
              </p:cNvPr>
              <p:cNvSpPr>
                <a:spLocks noChangeShapeType="1"/>
              </p:cNvSpPr>
              <p:nvPr/>
            </p:nvSpPr>
            <p:spPr bwMode="auto">
              <a:xfrm>
                <a:off x="5550582" y="5354410"/>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8">
                <a:extLst>
                  <a:ext uri="{FF2B5EF4-FFF2-40B4-BE49-F238E27FC236}">
                    <a16:creationId xmlns:a16="http://schemas.microsoft.com/office/drawing/2014/main" id="{F8524FA2-18EE-4AA9-B721-C6354217FD46}"/>
                  </a:ext>
                </a:extLst>
              </p:cNvPr>
              <p:cNvSpPr>
                <a:spLocks noChangeShapeType="1"/>
              </p:cNvSpPr>
              <p:nvPr/>
            </p:nvSpPr>
            <p:spPr bwMode="auto">
              <a:xfrm>
                <a:off x="5550582" y="5857648"/>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19">
                <a:extLst>
                  <a:ext uri="{FF2B5EF4-FFF2-40B4-BE49-F238E27FC236}">
                    <a16:creationId xmlns:a16="http://schemas.microsoft.com/office/drawing/2014/main" id="{19A7BDB2-1B20-48C9-9F61-39A19B1CD9F3}"/>
                  </a:ext>
                </a:extLst>
              </p:cNvPr>
              <p:cNvSpPr>
                <a:spLocks/>
              </p:cNvSpPr>
              <p:nvPr/>
            </p:nvSpPr>
            <p:spPr bwMode="auto">
              <a:xfrm>
                <a:off x="5982381" y="5270273"/>
                <a:ext cx="588962" cy="742950"/>
              </a:xfrm>
              <a:custGeom>
                <a:avLst/>
                <a:gdLst>
                  <a:gd name="T0" fmla="*/ 2147483646 w 371"/>
                  <a:gd name="T1" fmla="*/ 2147483646 h 468"/>
                  <a:gd name="T2" fmla="*/ 2147483646 w 371"/>
                  <a:gd name="T3" fmla="*/ 2147483646 h 468"/>
                  <a:gd name="T4" fmla="*/ 2147483646 w 371"/>
                  <a:gd name="T5" fmla="*/ 2147483646 h 468"/>
                  <a:gd name="T6" fmla="*/ 2147483646 w 371"/>
                  <a:gd name="T7" fmla="*/ 2147483646 h 468"/>
                  <a:gd name="T8" fmla="*/ 2147483646 w 371"/>
                  <a:gd name="T9" fmla="*/ 2147483646 h 468"/>
                  <a:gd name="T10" fmla="*/ 0 60000 65536"/>
                  <a:gd name="T11" fmla="*/ 0 60000 65536"/>
                  <a:gd name="T12" fmla="*/ 0 60000 65536"/>
                  <a:gd name="T13" fmla="*/ 0 60000 65536"/>
                  <a:gd name="T14" fmla="*/ 0 60000 65536"/>
                  <a:gd name="T15" fmla="*/ 0 w 371"/>
                  <a:gd name="T16" fmla="*/ 0 h 468"/>
                  <a:gd name="T17" fmla="*/ 371 w 371"/>
                  <a:gd name="T18" fmla="*/ 468 h 468"/>
                </a:gdLst>
                <a:ahLst/>
                <a:cxnLst>
                  <a:cxn ang="T10">
                    <a:pos x="T0" y="T1"/>
                  </a:cxn>
                  <a:cxn ang="T11">
                    <a:pos x="T2" y="T3"/>
                  </a:cxn>
                  <a:cxn ang="T12">
                    <a:pos x="T4" y="T5"/>
                  </a:cxn>
                  <a:cxn ang="T13">
                    <a:pos x="T6" y="T7"/>
                  </a:cxn>
                  <a:cxn ang="T14">
                    <a:pos x="T8" y="T9"/>
                  </a:cxn>
                </a:cxnLst>
                <a:rect l="T15" t="T16" r="T17" b="T18"/>
                <a:pathLst>
                  <a:path w="371" h="468">
                    <a:moveTo>
                      <a:pt x="45" y="7"/>
                    </a:moveTo>
                    <a:cubicBezTo>
                      <a:pt x="0" y="0"/>
                      <a:pt x="91" y="113"/>
                      <a:pt x="91" y="189"/>
                    </a:cubicBezTo>
                    <a:cubicBezTo>
                      <a:pt x="91" y="265"/>
                      <a:pt x="0" y="454"/>
                      <a:pt x="45" y="461"/>
                    </a:cubicBezTo>
                    <a:cubicBezTo>
                      <a:pt x="90" y="468"/>
                      <a:pt x="355" y="310"/>
                      <a:pt x="363" y="234"/>
                    </a:cubicBezTo>
                    <a:cubicBezTo>
                      <a:pt x="371" y="158"/>
                      <a:pt x="90" y="14"/>
                      <a:pt x="45" y="7"/>
                    </a:cubicBezTo>
                    <a:close/>
                  </a:path>
                </a:pathLst>
              </a:custGeom>
              <a:solidFill>
                <a:schemeClr val="accent4"/>
              </a:solidFill>
              <a:ln w="19050">
                <a:solidFill>
                  <a:schemeClr val="tx1"/>
                </a:solidFill>
                <a:round/>
                <a:headEnd/>
                <a:tailEnd/>
              </a:ln>
            </p:spPr>
            <p:txBody>
              <a:bodyPr/>
              <a:lstStyle/>
              <a:p>
                <a:endParaRPr lang="zh-CN" altLang="en-US"/>
              </a:p>
            </p:txBody>
          </p:sp>
          <p:sp>
            <p:nvSpPr>
              <p:cNvPr id="35" name="Line 20">
                <a:extLst>
                  <a:ext uri="{FF2B5EF4-FFF2-40B4-BE49-F238E27FC236}">
                    <a16:creationId xmlns:a16="http://schemas.microsoft.com/office/drawing/2014/main" id="{2AB6E9B0-372A-4E17-A9C5-1B5617D28ECE}"/>
                  </a:ext>
                </a:extLst>
              </p:cNvPr>
              <p:cNvSpPr>
                <a:spLocks noChangeShapeType="1"/>
              </p:cNvSpPr>
              <p:nvPr/>
            </p:nvSpPr>
            <p:spPr bwMode="auto">
              <a:xfrm>
                <a:off x="6558643" y="5641748"/>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36" name="直接箭头连接符 35">
              <a:extLst>
                <a:ext uri="{FF2B5EF4-FFF2-40B4-BE49-F238E27FC236}">
                  <a16:creationId xmlns:a16="http://schemas.microsoft.com/office/drawing/2014/main" id="{BAC3F9C6-FAD4-41C1-B456-9D9B0A04C203}"/>
                </a:ext>
              </a:extLst>
            </p:cNvPr>
            <p:cNvCxnSpPr>
              <a:cxnSpLocks/>
            </p:cNvCxnSpPr>
            <p:nvPr/>
          </p:nvCxnSpPr>
          <p:spPr>
            <a:xfrm>
              <a:off x="2473007" y="1957948"/>
              <a:ext cx="1615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D4244665-4BB7-43D6-8898-846789A9D45D}"/>
                </a:ext>
              </a:extLst>
            </p:cNvPr>
            <p:cNvGrpSpPr/>
            <p:nvPr/>
          </p:nvGrpSpPr>
          <p:grpSpPr>
            <a:xfrm>
              <a:off x="2468967" y="3258452"/>
              <a:ext cx="1655764" cy="358775"/>
              <a:chOff x="7699829" y="3130324"/>
              <a:chExt cx="1655764" cy="358775"/>
            </a:xfrm>
          </p:grpSpPr>
          <p:sp>
            <p:nvSpPr>
              <p:cNvPr id="40" name="Line 4">
                <a:extLst>
                  <a:ext uri="{FF2B5EF4-FFF2-40B4-BE49-F238E27FC236}">
                    <a16:creationId xmlns:a16="http://schemas.microsoft.com/office/drawing/2014/main" id="{351DDE2A-76D1-46AC-8F41-B670B8E40B48}"/>
                  </a:ext>
                </a:extLst>
              </p:cNvPr>
              <p:cNvSpPr>
                <a:spLocks noChangeShapeType="1"/>
              </p:cNvSpPr>
              <p:nvPr/>
            </p:nvSpPr>
            <p:spPr bwMode="auto">
              <a:xfrm>
                <a:off x="7699829" y="3273198"/>
                <a:ext cx="503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5">
                <a:extLst>
                  <a:ext uri="{FF2B5EF4-FFF2-40B4-BE49-F238E27FC236}">
                    <a16:creationId xmlns:a16="http://schemas.microsoft.com/office/drawing/2014/main" id="{0C3BF434-EFBF-4A67-8802-531B45095FBE}"/>
                  </a:ext>
                </a:extLst>
              </p:cNvPr>
              <p:cNvSpPr>
                <a:spLocks noChangeShapeType="1"/>
              </p:cNvSpPr>
              <p:nvPr/>
            </p:nvSpPr>
            <p:spPr bwMode="auto">
              <a:xfrm>
                <a:off x="8203067" y="3130324"/>
                <a:ext cx="0" cy="358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
                <a:extLst>
                  <a:ext uri="{FF2B5EF4-FFF2-40B4-BE49-F238E27FC236}">
                    <a16:creationId xmlns:a16="http://schemas.microsoft.com/office/drawing/2014/main" id="{2683ADDA-D556-4D48-82C2-529D5EEBD598}"/>
                  </a:ext>
                </a:extLst>
              </p:cNvPr>
              <p:cNvSpPr>
                <a:spLocks noChangeShapeType="1"/>
              </p:cNvSpPr>
              <p:nvPr/>
            </p:nvSpPr>
            <p:spPr bwMode="auto">
              <a:xfrm>
                <a:off x="8203067" y="3130324"/>
                <a:ext cx="431800" cy="142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7">
                <a:extLst>
                  <a:ext uri="{FF2B5EF4-FFF2-40B4-BE49-F238E27FC236}">
                    <a16:creationId xmlns:a16="http://schemas.microsoft.com/office/drawing/2014/main" id="{68588C33-B13B-482E-94CC-19748D8BC4A3}"/>
                  </a:ext>
                </a:extLst>
              </p:cNvPr>
              <p:cNvSpPr>
                <a:spLocks noChangeShapeType="1"/>
              </p:cNvSpPr>
              <p:nvPr/>
            </p:nvSpPr>
            <p:spPr bwMode="auto">
              <a:xfrm flipH="1">
                <a:off x="8203067" y="3273198"/>
                <a:ext cx="43180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Oval 8">
                <a:extLst>
                  <a:ext uri="{FF2B5EF4-FFF2-40B4-BE49-F238E27FC236}">
                    <a16:creationId xmlns:a16="http://schemas.microsoft.com/office/drawing/2014/main" id="{E50F3B05-6B8E-48E6-8EC8-7333B89F9A24}"/>
                  </a:ext>
                </a:extLst>
              </p:cNvPr>
              <p:cNvSpPr>
                <a:spLocks noChangeArrowheads="1"/>
              </p:cNvSpPr>
              <p:nvPr/>
            </p:nvSpPr>
            <p:spPr bwMode="auto">
              <a:xfrm>
                <a:off x="8634867" y="3201761"/>
                <a:ext cx="215900" cy="144463"/>
              </a:xfrm>
              <a:prstGeom prst="ellipse">
                <a:avLst/>
              </a:prstGeom>
              <a:solidFill>
                <a:schemeClr val="accent4"/>
              </a:solidFill>
              <a:ln w="19050">
                <a:solidFill>
                  <a:schemeClr val="tx1"/>
                </a:solidFill>
                <a:round/>
                <a:headEnd/>
                <a:tailEnd/>
              </a:ln>
            </p:spPr>
            <p:txBody>
              <a:bodyPr wrap="none" anchor="ct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45" name="Line 9">
                <a:extLst>
                  <a:ext uri="{FF2B5EF4-FFF2-40B4-BE49-F238E27FC236}">
                    <a16:creationId xmlns:a16="http://schemas.microsoft.com/office/drawing/2014/main" id="{1D6FBFB0-D11F-4F8B-9C4D-E5F9DA538F18}"/>
                  </a:ext>
                </a:extLst>
              </p:cNvPr>
              <p:cNvSpPr>
                <a:spLocks noChangeShapeType="1"/>
              </p:cNvSpPr>
              <p:nvPr/>
            </p:nvSpPr>
            <p:spPr bwMode="auto">
              <a:xfrm>
                <a:off x="8850768" y="3273198"/>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组合 45">
              <a:extLst>
                <a:ext uri="{FF2B5EF4-FFF2-40B4-BE49-F238E27FC236}">
                  <a16:creationId xmlns:a16="http://schemas.microsoft.com/office/drawing/2014/main" id="{00448C03-2313-4FCE-AAC6-1362BBAEFC45}"/>
                </a:ext>
              </a:extLst>
            </p:cNvPr>
            <p:cNvGrpSpPr/>
            <p:nvPr/>
          </p:nvGrpSpPr>
          <p:grpSpPr>
            <a:xfrm>
              <a:off x="2471186" y="4216063"/>
              <a:ext cx="1655764" cy="358775"/>
              <a:chOff x="7699829" y="3130324"/>
              <a:chExt cx="1655764" cy="358775"/>
            </a:xfrm>
          </p:grpSpPr>
          <p:sp>
            <p:nvSpPr>
              <p:cNvPr id="47" name="Line 4">
                <a:extLst>
                  <a:ext uri="{FF2B5EF4-FFF2-40B4-BE49-F238E27FC236}">
                    <a16:creationId xmlns:a16="http://schemas.microsoft.com/office/drawing/2014/main" id="{6AACA087-DAC5-4EAD-A546-693E25ED1F8B}"/>
                  </a:ext>
                </a:extLst>
              </p:cNvPr>
              <p:cNvSpPr>
                <a:spLocks noChangeShapeType="1"/>
              </p:cNvSpPr>
              <p:nvPr/>
            </p:nvSpPr>
            <p:spPr bwMode="auto">
              <a:xfrm>
                <a:off x="7699829" y="3273198"/>
                <a:ext cx="5032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
                <a:extLst>
                  <a:ext uri="{FF2B5EF4-FFF2-40B4-BE49-F238E27FC236}">
                    <a16:creationId xmlns:a16="http://schemas.microsoft.com/office/drawing/2014/main" id="{7D6E5D55-5B98-4D25-8470-9B0EB8F65238}"/>
                  </a:ext>
                </a:extLst>
              </p:cNvPr>
              <p:cNvSpPr>
                <a:spLocks noChangeShapeType="1"/>
              </p:cNvSpPr>
              <p:nvPr/>
            </p:nvSpPr>
            <p:spPr bwMode="auto">
              <a:xfrm>
                <a:off x="8203067" y="3130324"/>
                <a:ext cx="0" cy="358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6">
                <a:extLst>
                  <a:ext uri="{FF2B5EF4-FFF2-40B4-BE49-F238E27FC236}">
                    <a16:creationId xmlns:a16="http://schemas.microsoft.com/office/drawing/2014/main" id="{C66830FC-FF47-4448-9862-9A361E08CE71}"/>
                  </a:ext>
                </a:extLst>
              </p:cNvPr>
              <p:cNvSpPr>
                <a:spLocks noChangeShapeType="1"/>
              </p:cNvSpPr>
              <p:nvPr/>
            </p:nvSpPr>
            <p:spPr bwMode="auto">
              <a:xfrm>
                <a:off x="8203067" y="3130324"/>
                <a:ext cx="431800" cy="1428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7">
                <a:extLst>
                  <a:ext uri="{FF2B5EF4-FFF2-40B4-BE49-F238E27FC236}">
                    <a16:creationId xmlns:a16="http://schemas.microsoft.com/office/drawing/2014/main" id="{41A5EF28-85B5-49EA-89D1-455E736C1411}"/>
                  </a:ext>
                </a:extLst>
              </p:cNvPr>
              <p:cNvSpPr>
                <a:spLocks noChangeShapeType="1"/>
              </p:cNvSpPr>
              <p:nvPr/>
            </p:nvSpPr>
            <p:spPr bwMode="auto">
              <a:xfrm flipH="1">
                <a:off x="8203067" y="3273198"/>
                <a:ext cx="431800"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Oval 8">
                <a:extLst>
                  <a:ext uri="{FF2B5EF4-FFF2-40B4-BE49-F238E27FC236}">
                    <a16:creationId xmlns:a16="http://schemas.microsoft.com/office/drawing/2014/main" id="{9E8E240D-8E4B-4769-A50F-A8DAE66397BB}"/>
                  </a:ext>
                </a:extLst>
              </p:cNvPr>
              <p:cNvSpPr>
                <a:spLocks noChangeArrowheads="1"/>
              </p:cNvSpPr>
              <p:nvPr/>
            </p:nvSpPr>
            <p:spPr bwMode="auto">
              <a:xfrm>
                <a:off x="8634867" y="3201761"/>
                <a:ext cx="215900" cy="144463"/>
              </a:xfrm>
              <a:prstGeom prst="ellipse">
                <a:avLst/>
              </a:prstGeom>
              <a:solidFill>
                <a:schemeClr val="accent4"/>
              </a:solidFill>
              <a:ln w="19050">
                <a:solidFill>
                  <a:schemeClr val="tx1"/>
                </a:solidFill>
                <a:round/>
                <a:headEnd/>
                <a:tailEnd/>
              </a:ln>
            </p:spPr>
            <p:txBody>
              <a:bodyPr wrap="none" anchor="ct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53" name="Line 9">
                <a:extLst>
                  <a:ext uri="{FF2B5EF4-FFF2-40B4-BE49-F238E27FC236}">
                    <a16:creationId xmlns:a16="http://schemas.microsoft.com/office/drawing/2014/main" id="{DB51E262-EF33-4318-ABBD-C853CA395D43}"/>
                  </a:ext>
                </a:extLst>
              </p:cNvPr>
              <p:cNvSpPr>
                <a:spLocks noChangeShapeType="1"/>
              </p:cNvSpPr>
              <p:nvPr/>
            </p:nvSpPr>
            <p:spPr bwMode="auto">
              <a:xfrm>
                <a:off x="8850768" y="3273198"/>
                <a:ext cx="504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 name="组合 64">
              <a:extLst>
                <a:ext uri="{FF2B5EF4-FFF2-40B4-BE49-F238E27FC236}">
                  <a16:creationId xmlns:a16="http://schemas.microsoft.com/office/drawing/2014/main" id="{39356575-54B0-4A4A-8531-571F015E9397}"/>
                </a:ext>
              </a:extLst>
            </p:cNvPr>
            <p:cNvGrpSpPr/>
            <p:nvPr/>
          </p:nvGrpSpPr>
          <p:grpSpPr>
            <a:xfrm>
              <a:off x="4059566" y="3872647"/>
              <a:ext cx="1439861" cy="614008"/>
              <a:chOff x="5550582" y="5270273"/>
              <a:chExt cx="1439861" cy="742950"/>
            </a:xfrm>
          </p:grpSpPr>
          <p:sp>
            <p:nvSpPr>
              <p:cNvPr id="66" name="Line 17">
                <a:extLst>
                  <a:ext uri="{FF2B5EF4-FFF2-40B4-BE49-F238E27FC236}">
                    <a16:creationId xmlns:a16="http://schemas.microsoft.com/office/drawing/2014/main" id="{88A0F1BD-35C2-40F1-9334-746B9E32CC62}"/>
                  </a:ext>
                </a:extLst>
              </p:cNvPr>
              <p:cNvSpPr>
                <a:spLocks noChangeShapeType="1"/>
              </p:cNvSpPr>
              <p:nvPr/>
            </p:nvSpPr>
            <p:spPr bwMode="auto">
              <a:xfrm>
                <a:off x="5550582" y="5354410"/>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8">
                <a:extLst>
                  <a:ext uri="{FF2B5EF4-FFF2-40B4-BE49-F238E27FC236}">
                    <a16:creationId xmlns:a16="http://schemas.microsoft.com/office/drawing/2014/main" id="{D95596E0-2B89-4CCE-A2E6-140A320A4392}"/>
                  </a:ext>
                </a:extLst>
              </p:cNvPr>
              <p:cNvSpPr>
                <a:spLocks noChangeShapeType="1"/>
              </p:cNvSpPr>
              <p:nvPr/>
            </p:nvSpPr>
            <p:spPr bwMode="auto">
              <a:xfrm>
                <a:off x="5550582" y="5857648"/>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19">
                <a:extLst>
                  <a:ext uri="{FF2B5EF4-FFF2-40B4-BE49-F238E27FC236}">
                    <a16:creationId xmlns:a16="http://schemas.microsoft.com/office/drawing/2014/main" id="{4C18ECCD-5526-4917-BEA0-1F57F858808C}"/>
                  </a:ext>
                </a:extLst>
              </p:cNvPr>
              <p:cNvSpPr>
                <a:spLocks/>
              </p:cNvSpPr>
              <p:nvPr/>
            </p:nvSpPr>
            <p:spPr bwMode="auto">
              <a:xfrm>
                <a:off x="5982381" y="5270273"/>
                <a:ext cx="588962" cy="742950"/>
              </a:xfrm>
              <a:custGeom>
                <a:avLst/>
                <a:gdLst>
                  <a:gd name="T0" fmla="*/ 2147483646 w 371"/>
                  <a:gd name="T1" fmla="*/ 2147483646 h 468"/>
                  <a:gd name="T2" fmla="*/ 2147483646 w 371"/>
                  <a:gd name="T3" fmla="*/ 2147483646 h 468"/>
                  <a:gd name="T4" fmla="*/ 2147483646 w 371"/>
                  <a:gd name="T5" fmla="*/ 2147483646 h 468"/>
                  <a:gd name="T6" fmla="*/ 2147483646 w 371"/>
                  <a:gd name="T7" fmla="*/ 2147483646 h 468"/>
                  <a:gd name="T8" fmla="*/ 2147483646 w 371"/>
                  <a:gd name="T9" fmla="*/ 2147483646 h 468"/>
                  <a:gd name="T10" fmla="*/ 0 60000 65536"/>
                  <a:gd name="T11" fmla="*/ 0 60000 65536"/>
                  <a:gd name="T12" fmla="*/ 0 60000 65536"/>
                  <a:gd name="T13" fmla="*/ 0 60000 65536"/>
                  <a:gd name="T14" fmla="*/ 0 60000 65536"/>
                  <a:gd name="T15" fmla="*/ 0 w 371"/>
                  <a:gd name="T16" fmla="*/ 0 h 468"/>
                  <a:gd name="T17" fmla="*/ 371 w 371"/>
                  <a:gd name="T18" fmla="*/ 468 h 468"/>
                </a:gdLst>
                <a:ahLst/>
                <a:cxnLst>
                  <a:cxn ang="T10">
                    <a:pos x="T0" y="T1"/>
                  </a:cxn>
                  <a:cxn ang="T11">
                    <a:pos x="T2" y="T3"/>
                  </a:cxn>
                  <a:cxn ang="T12">
                    <a:pos x="T4" y="T5"/>
                  </a:cxn>
                  <a:cxn ang="T13">
                    <a:pos x="T6" y="T7"/>
                  </a:cxn>
                  <a:cxn ang="T14">
                    <a:pos x="T8" y="T9"/>
                  </a:cxn>
                </a:cxnLst>
                <a:rect l="T15" t="T16" r="T17" b="T18"/>
                <a:pathLst>
                  <a:path w="371" h="468">
                    <a:moveTo>
                      <a:pt x="45" y="7"/>
                    </a:moveTo>
                    <a:cubicBezTo>
                      <a:pt x="0" y="0"/>
                      <a:pt x="91" y="113"/>
                      <a:pt x="91" y="189"/>
                    </a:cubicBezTo>
                    <a:cubicBezTo>
                      <a:pt x="91" y="265"/>
                      <a:pt x="0" y="454"/>
                      <a:pt x="45" y="461"/>
                    </a:cubicBezTo>
                    <a:cubicBezTo>
                      <a:pt x="90" y="468"/>
                      <a:pt x="355" y="310"/>
                      <a:pt x="363" y="234"/>
                    </a:cubicBezTo>
                    <a:cubicBezTo>
                      <a:pt x="371" y="158"/>
                      <a:pt x="90" y="14"/>
                      <a:pt x="45" y="7"/>
                    </a:cubicBezTo>
                    <a:close/>
                  </a:path>
                </a:pathLst>
              </a:custGeom>
              <a:solidFill>
                <a:schemeClr val="accent4"/>
              </a:solidFill>
              <a:ln w="19050">
                <a:solidFill>
                  <a:schemeClr val="tx1"/>
                </a:solidFill>
                <a:round/>
                <a:headEnd/>
                <a:tailEnd/>
              </a:ln>
            </p:spPr>
            <p:txBody>
              <a:bodyPr/>
              <a:lstStyle/>
              <a:p>
                <a:endParaRPr lang="zh-CN" altLang="en-US"/>
              </a:p>
            </p:txBody>
          </p:sp>
          <p:sp>
            <p:nvSpPr>
              <p:cNvPr id="69" name="Line 20">
                <a:extLst>
                  <a:ext uri="{FF2B5EF4-FFF2-40B4-BE49-F238E27FC236}">
                    <a16:creationId xmlns:a16="http://schemas.microsoft.com/office/drawing/2014/main" id="{DFE6012A-6DFC-4A33-A4C1-C64CB3103F74}"/>
                  </a:ext>
                </a:extLst>
              </p:cNvPr>
              <p:cNvSpPr>
                <a:spLocks noChangeShapeType="1"/>
              </p:cNvSpPr>
              <p:nvPr/>
            </p:nvSpPr>
            <p:spPr bwMode="auto">
              <a:xfrm>
                <a:off x="6558643" y="5641748"/>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70" name="直接箭头连接符 69">
              <a:extLst>
                <a:ext uri="{FF2B5EF4-FFF2-40B4-BE49-F238E27FC236}">
                  <a16:creationId xmlns:a16="http://schemas.microsoft.com/office/drawing/2014/main" id="{C81F6EC5-5A55-4991-84EF-6224768E09E7}"/>
                </a:ext>
              </a:extLst>
            </p:cNvPr>
            <p:cNvCxnSpPr>
              <a:cxnSpLocks/>
            </p:cNvCxnSpPr>
            <p:nvPr/>
          </p:nvCxnSpPr>
          <p:spPr>
            <a:xfrm>
              <a:off x="2449094" y="3941300"/>
              <a:ext cx="16159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44A4BD3D-61D5-4F6A-8DC9-8BEB1A868DA3}"/>
                </a:ext>
              </a:extLst>
            </p:cNvPr>
            <p:cNvGrpSpPr/>
            <p:nvPr/>
          </p:nvGrpSpPr>
          <p:grpSpPr>
            <a:xfrm>
              <a:off x="6318352" y="3494476"/>
              <a:ext cx="1439861" cy="614008"/>
              <a:chOff x="5550582" y="5270273"/>
              <a:chExt cx="1439861" cy="742950"/>
            </a:xfrm>
          </p:grpSpPr>
          <p:sp>
            <p:nvSpPr>
              <p:cNvPr id="72" name="Line 17">
                <a:extLst>
                  <a:ext uri="{FF2B5EF4-FFF2-40B4-BE49-F238E27FC236}">
                    <a16:creationId xmlns:a16="http://schemas.microsoft.com/office/drawing/2014/main" id="{A1CB1B18-FA51-4F2C-B959-60EDFD7A1B8D}"/>
                  </a:ext>
                </a:extLst>
              </p:cNvPr>
              <p:cNvSpPr>
                <a:spLocks noChangeShapeType="1"/>
              </p:cNvSpPr>
              <p:nvPr/>
            </p:nvSpPr>
            <p:spPr bwMode="auto">
              <a:xfrm>
                <a:off x="5550582" y="5354410"/>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8">
                <a:extLst>
                  <a:ext uri="{FF2B5EF4-FFF2-40B4-BE49-F238E27FC236}">
                    <a16:creationId xmlns:a16="http://schemas.microsoft.com/office/drawing/2014/main" id="{8DB36493-EFB4-4E54-9F1F-8723A8173574}"/>
                  </a:ext>
                </a:extLst>
              </p:cNvPr>
              <p:cNvSpPr>
                <a:spLocks noChangeShapeType="1"/>
              </p:cNvSpPr>
              <p:nvPr/>
            </p:nvSpPr>
            <p:spPr bwMode="auto">
              <a:xfrm>
                <a:off x="5550582" y="5857648"/>
                <a:ext cx="503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Freeform 19">
                <a:extLst>
                  <a:ext uri="{FF2B5EF4-FFF2-40B4-BE49-F238E27FC236}">
                    <a16:creationId xmlns:a16="http://schemas.microsoft.com/office/drawing/2014/main" id="{2F9AF7ED-6FD7-43E8-8C83-E4C92EF503FD}"/>
                  </a:ext>
                </a:extLst>
              </p:cNvPr>
              <p:cNvSpPr>
                <a:spLocks/>
              </p:cNvSpPr>
              <p:nvPr/>
            </p:nvSpPr>
            <p:spPr bwMode="auto">
              <a:xfrm>
                <a:off x="5982381" y="5270273"/>
                <a:ext cx="588962" cy="742950"/>
              </a:xfrm>
              <a:custGeom>
                <a:avLst/>
                <a:gdLst>
                  <a:gd name="T0" fmla="*/ 2147483646 w 371"/>
                  <a:gd name="T1" fmla="*/ 2147483646 h 468"/>
                  <a:gd name="T2" fmla="*/ 2147483646 w 371"/>
                  <a:gd name="T3" fmla="*/ 2147483646 h 468"/>
                  <a:gd name="T4" fmla="*/ 2147483646 w 371"/>
                  <a:gd name="T5" fmla="*/ 2147483646 h 468"/>
                  <a:gd name="T6" fmla="*/ 2147483646 w 371"/>
                  <a:gd name="T7" fmla="*/ 2147483646 h 468"/>
                  <a:gd name="T8" fmla="*/ 2147483646 w 371"/>
                  <a:gd name="T9" fmla="*/ 2147483646 h 468"/>
                  <a:gd name="T10" fmla="*/ 0 60000 65536"/>
                  <a:gd name="T11" fmla="*/ 0 60000 65536"/>
                  <a:gd name="T12" fmla="*/ 0 60000 65536"/>
                  <a:gd name="T13" fmla="*/ 0 60000 65536"/>
                  <a:gd name="T14" fmla="*/ 0 60000 65536"/>
                  <a:gd name="T15" fmla="*/ 0 w 371"/>
                  <a:gd name="T16" fmla="*/ 0 h 468"/>
                  <a:gd name="T17" fmla="*/ 371 w 371"/>
                  <a:gd name="T18" fmla="*/ 468 h 468"/>
                </a:gdLst>
                <a:ahLst/>
                <a:cxnLst>
                  <a:cxn ang="T10">
                    <a:pos x="T0" y="T1"/>
                  </a:cxn>
                  <a:cxn ang="T11">
                    <a:pos x="T2" y="T3"/>
                  </a:cxn>
                  <a:cxn ang="T12">
                    <a:pos x="T4" y="T5"/>
                  </a:cxn>
                  <a:cxn ang="T13">
                    <a:pos x="T6" y="T7"/>
                  </a:cxn>
                  <a:cxn ang="T14">
                    <a:pos x="T8" y="T9"/>
                  </a:cxn>
                </a:cxnLst>
                <a:rect l="T15" t="T16" r="T17" b="T18"/>
                <a:pathLst>
                  <a:path w="371" h="468">
                    <a:moveTo>
                      <a:pt x="45" y="7"/>
                    </a:moveTo>
                    <a:cubicBezTo>
                      <a:pt x="0" y="0"/>
                      <a:pt x="91" y="113"/>
                      <a:pt x="91" y="189"/>
                    </a:cubicBezTo>
                    <a:cubicBezTo>
                      <a:pt x="91" y="265"/>
                      <a:pt x="0" y="454"/>
                      <a:pt x="45" y="461"/>
                    </a:cubicBezTo>
                    <a:cubicBezTo>
                      <a:pt x="90" y="468"/>
                      <a:pt x="355" y="310"/>
                      <a:pt x="363" y="234"/>
                    </a:cubicBezTo>
                    <a:cubicBezTo>
                      <a:pt x="371" y="158"/>
                      <a:pt x="90" y="14"/>
                      <a:pt x="45" y="7"/>
                    </a:cubicBezTo>
                    <a:close/>
                  </a:path>
                </a:pathLst>
              </a:custGeom>
              <a:solidFill>
                <a:schemeClr val="accent4"/>
              </a:solidFill>
              <a:ln w="19050">
                <a:solidFill>
                  <a:schemeClr val="tx1"/>
                </a:solidFill>
                <a:round/>
                <a:headEnd/>
                <a:tailEnd/>
              </a:ln>
            </p:spPr>
            <p:txBody>
              <a:bodyPr/>
              <a:lstStyle/>
              <a:p>
                <a:endParaRPr lang="zh-CN" altLang="en-US"/>
              </a:p>
            </p:txBody>
          </p:sp>
          <p:sp>
            <p:nvSpPr>
              <p:cNvPr id="75" name="Line 20">
                <a:extLst>
                  <a:ext uri="{FF2B5EF4-FFF2-40B4-BE49-F238E27FC236}">
                    <a16:creationId xmlns:a16="http://schemas.microsoft.com/office/drawing/2014/main" id="{CF74573A-9CFF-47A9-BE27-92A33EFE42B2}"/>
                  </a:ext>
                </a:extLst>
              </p:cNvPr>
              <p:cNvSpPr>
                <a:spLocks noChangeShapeType="1"/>
              </p:cNvSpPr>
              <p:nvPr/>
            </p:nvSpPr>
            <p:spPr bwMode="auto">
              <a:xfrm>
                <a:off x="6558643" y="5641748"/>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76" name="直接箭头连接符 75">
              <a:extLst>
                <a:ext uri="{FF2B5EF4-FFF2-40B4-BE49-F238E27FC236}">
                  <a16:creationId xmlns:a16="http://schemas.microsoft.com/office/drawing/2014/main" id="{CBE22B9F-DC40-4BD3-969D-EAD31EB458D6}"/>
                </a:ext>
              </a:extLst>
            </p:cNvPr>
            <p:cNvCxnSpPr>
              <a:cxnSpLocks/>
            </p:cNvCxnSpPr>
            <p:nvPr/>
          </p:nvCxnSpPr>
          <p:spPr>
            <a:xfrm>
              <a:off x="4124731" y="3401326"/>
              <a:ext cx="2199064" cy="16180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5">
              <a:extLst>
                <a:ext uri="{FF2B5EF4-FFF2-40B4-BE49-F238E27FC236}">
                  <a16:creationId xmlns:a16="http://schemas.microsoft.com/office/drawing/2014/main" id="{3FB9D2D2-FD56-42DA-9A72-011B173F8AE0}"/>
                </a:ext>
              </a:extLst>
            </p:cNvPr>
            <p:cNvCxnSpPr>
              <a:cxnSpLocks/>
              <a:stCxn id="69" idx="1"/>
              <a:endCxn id="73" idx="0"/>
            </p:cNvCxnSpPr>
            <p:nvPr/>
          </p:nvCxnSpPr>
          <p:spPr>
            <a:xfrm rot="5400000" flipH="1" flipV="1">
              <a:off x="5809018" y="3670319"/>
              <a:ext cx="199742" cy="818925"/>
            </a:xfrm>
            <a:prstGeom prst="bentConnector3">
              <a:avLst>
                <a:gd name="adj1" fmla="val 990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75">
              <a:extLst>
                <a:ext uri="{FF2B5EF4-FFF2-40B4-BE49-F238E27FC236}">
                  <a16:creationId xmlns:a16="http://schemas.microsoft.com/office/drawing/2014/main" id="{EE9EC3D1-15EE-442E-AAC7-A70F3205BC4E}"/>
                </a:ext>
              </a:extLst>
            </p:cNvPr>
            <p:cNvCxnSpPr>
              <a:cxnSpLocks/>
              <a:stCxn id="35" idx="1"/>
            </p:cNvCxnSpPr>
            <p:nvPr/>
          </p:nvCxnSpPr>
          <p:spPr>
            <a:xfrm rot="16200000" flipH="1">
              <a:off x="7047736" y="715447"/>
              <a:ext cx="252187" cy="3311867"/>
            </a:xfrm>
            <a:prstGeom prst="bentConnector4">
              <a:avLst>
                <a:gd name="adj1" fmla="val 0"/>
                <a:gd name="adj2"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75">
              <a:extLst>
                <a:ext uri="{FF2B5EF4-FFF2-40B4-BE49-F238E27FC236}">
                  <a16:creationId xmlns:a16="http://schemas.microsoft.com/office/drawing/2014/main" id="{8D227C96-AB0E-4285-ADF3-6B33D2713288}"/>
                </a:ext>
              </a:extLst>
            </p:cNvPr>
            <p:cNvCxnSpPr>
              <a:cxnSpLocks/>
              <a:stCxn id="75" idx="1"/>
              <a:endCxn id="25" idx="1"/>
            </p:cNvCxnSpPr>
            <p:nvPr/>
          </p:nvCxnSpPr>
          <p:spPr>
            <a:xfrm rot="5400000" flipH="1" flipV="1">
              <a:off x="7858680" y="2830396"/>
              <a:ext cx="870618" cy="1071553"/>
            </a:xfrm>
            <a:prstGeom prst="bentConnector3">
              <a:avLst>
                <a:gd name="adj1" fmla="val 1006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75">
              <a:extLst>
                <a:ext uri="{FF2B5EF4-FFF2-40B4-BE49-F238E27FC236}">
                  <a16:creationId xmlns:a16="http://schemas.microsoft.com/office/drawing/2014/main" id="{8A96E385-0CDC-4EE7-8CFF-410CA1143B75}"/>
                </a:ext>
              </a:extLst>
            </p:cNvPr>
            <p:cNvCxnSpPr>
              <a:cxnSpLocks/>
            </p:cNvCxnSpPr>
            <p:nvPr/>
          </p:nvCxnSpPr>
          <p:spPr>
            <a:xfrm>
              <a:off x="9788363" y="2641937"/>
              <a:ext cx="14021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8" name="矩形 97">
            <a:extLst>
              <a:ext uri="{FF2B5EF4-FFF2-40B4-BE49-F238E27FC236}">
                <a16:creationId xmlns:a16="http://schemas.microsoft.com/office/drawing/2014/main" id="{2EB806EA-5BB8-4A7D-B55A-844BCEE948C6}"/>
              </a:ext>
            </a:extLst>
          </p:cNvPr>
          <p:cNvSpPr/>
          <p:nvPr/>
        </p:nvSpPr>
        <p:spPr>
          <a:xfrm>
            <a:off x="2129255" y="2034539"/>
            <a:ext cx="415498" cy="369332"/>
          </a:xfrm>
          <a:prstGeom prst="rect">
            <a:avLst/>
          </a:prstGeom>
        </p:spPr>
        <p:txBody>
          <a:bodyPr wrap="none">
            <a:spAutoFit/>
          </a:bodyPr>
          <a:lstStyle/>
          <a:p>
            <a:r>
              <a:rPr lang="zh-CN" altLang="en-US" i="1" dirty="0"/>
              <a:t>Ｐ</a:t>
            </a:r>
            <a:endParaRPr lang="zh-CN" altLang="en-US" dirty="0"/>
          </a:p>
        </p:txBody>
      </p:sp>
      <p:sp>
        <p:nvSpPr>
          <p:cNvPr id="99" name="矩形 98">
            <a:extLst>
              <a:ext uri="{FF2B5EF4-FFF2-40B4-BE49-F238E27FC236}">
                <a16:creationId xmlns:a16="http://schemas.microsoft.com/office/drawing/2014/main" id="{473C65DF-9489-4280-BA27-0C2CC27C8893}"/>
              </a:ext>
            </a:extLst>
          </p:cNvPr>
          <p:cNvSpPr/>
          <p:nvPr/>
        </p:nvSpPr>
        <p:spPr>
          <a:xfrm>
            <a:off x="2172193" y="2537777"/>
            <a:ext cx="351378" cy="369332"/>
          </a:xfrm>
          <a:prstGeom prst="rect">
            <a:avLst/>
          </a:prstGeom>
        </p:spPr>
        <p:txBody>
          <a:bodyPr wrap="none">
            <a:spAutoFit/>
          </a:bodyPr>
          <a:lstStyle/>
          <a:p>
            <a:r>
              <a:rPr lang="en-US" altLang="zh-CN" i="1"/>
              <a:t>R</a:t>
            </a:r>
            <a:endParaRPr lang="zh-CN" altLang="en-US" dirty="0"/>
          </a:p>
        </p:txBody>
      </p:sp>
      <p:sp>
        <p:nvSpPr>
          <p:cNvPr id="100" name="矩形 99">
            <a:extLst>
              <a:ext uri="{FF2B5EF4-FFF2-40B4-BE49-F238E27FC236}">
                <a16:creationId xmlns:a16="http://schemas.microsoft.com/office/drawing/2014/main" id="{9B7B532C-70F7-4816-9FFC-9AD8165D86A8}"/>
              </a:ext>
            </a:extLst>
          </p:cNvPr>
          <p:cNvSpPr/>
          <p:nvPr/>
        </p:nvSpPr>
        <p:spPr>
          <a:xfrm>
            <a:off x="2227706" y="3477917"/>
            <a:ext cx="351378" cy="369332"/>
          </a:xfrm>
          <a:prstGeom prst="rect">
            <a:avLst/>
          </a:prstGeom>
        </p:spPr>
        <p:txBody>
          <a:bodyPr wrap="none">
            <a:spAutoFit/>
          </a:bodyPr>
          <a:lstStyle/>
          <a:p>
            <a:r>
              <a:rPr lang="en-US" altLang="zh-CN" i="1" dirty="0"/>
              <a:t>P</a:t>
            </a:r>
            <a:endParaRPr lang="zh-CN" altLang="en-US" dirty="0"/>
          </a:p>
        </p:txBody>
      </p:sp>
      <p:sp>
        <p:nvSpPr>
          <p:cNvPr id="101" name="矩形 100">
            <a:extLst>
              <a:ext uri="{FF2B5EF4-FFF2-40B4-BE49-F238E27FC236}">
                <a16:creationId xmlns:a16="http://schemas.microsoft.com/office/drawing/2014/main" id="{341C8ABB-AE95-48FF-AD3B-B273F3D0D91D}"/>
              </a:ext>
            </a:extLst>
          </p:cNvPr>
          <p:cNvSpPr/>
          <p:nvPr/>
        </p:nvSpPr>
        <p:spPr>
          <a:xfrm>
            <a:off x="2212811" y="3994503"/>
            <a:ext cx="364202" cy="369332"/>
          </a:xfrm>
          <a:prstGeom prst="rect">
            <a:avLst/>
          </a:prstGeom>
        </p:spPr>
        <p:txBody>
          <a:bodyPr wrap="none">
            <a:spAutoFit/>
          </a:bodyPr>
          <a:lstStyle/>
          <a:p>
            <a:r>
              <a:rPr lang="en-US" altLang="zh-CN" i="1" dirty="0"/>
              <a:t>Q</a:t>
            </a:r>
            <a:endParaRPr lang="zh-CN" altLang="en-US" dirty="0"/>
          </a:p>
        </p:txBody>
      </p:sp>
      <p:sp>
        <p:nvSpPr>
          <p:cNvPr id="102" name="矩形 101">
            <a:extLst>
              <a:ext uri="{FF2B5EF4-FFF2-40B4-BE49-F238E27FC236}">
                <a16:creationId xmlns:a16="http://schemas.microsoft.com/office/drawing/2014/main" id="{7857D110-7AE7-4E1A-A910-715D83165726}"/>
              </a:ext>
            </a:extLst>
          </p:cNvPr>
          <p:cNvSpPr/>
          <p:nvPr/>
        </p:nvSpPr>
        <p:spPr>
          <a:xfrm>
            <a:off x="2246835" y="4480330"/>
            <a:ext cx="351378" cy="369332"/>
          </a:xfrm>
          <a:prstGeom prst="rect">
            <a:avLst/>
          </a:prstGeom>
        </p:spPr>
        <p:txBody>
          <a:bodyPr wrap="none">
            <a:spAutoFit/>
          </a:bodyPr>
          <a:lstStyle/>
          <a:p>
            <a:r>
              <a:rPr lang="en-US" altLang="zh-CN" i="1" dirty="0"/>
              <a:t>R</a:t>
            </a:r>
            <a:endParaRPr lang="zh-CN" altLang="en-US" dirty="0"/>
          </a:p>
        </p:txBody>
      </p:sp>
      <p:sp>
        <p:nvSpPr>
          <p:cNvPr id="103" name="矩形 102">
            <a:extLst>
              <a:ext uri="{FF2B5EF4-FFF2-40B4-BE49-F238E27FC236}">
                <a16:creationId xmlns:a16="http://schemas.microsoft.com/office/drawing/2014/main" id="{CC69BD6A-6EE1-41D0-8D35-61CE499C4E2D}"/>
              </a:ext>
            </a:extLst>
          </p:cNvPr>
          <p:cNvSpPr/>
          <p:nvPr/>
        </p:nvSpPr>
        <p:spPr>
          <a:xfrm>
            <a:off x="4002468" y="2709680"/>
            <a:ext cx="486030" cy="369332"/>
          </a:xfrm>
          <a:prstGeom prst="rect">
            <a:avLst/>
          </a:prstGeom>
        </p:spPr>
        <p:txBody>
          <a:bodyPr wrap="none">
            <a:spAutoFit/>
          </a:bodyPr>
          <a:lstStyle/>
          <a:p>
            <a:r>
              <a:rPr lang="en-US" altLang="zh-CN" dirty="0">
                <a:cs typeface="Times New Roman" panose="02020603050405020304" pitchFamily="18" charset="0"/>
                <a:sym typeface="+mn-lt"/>
              </a:rPr>
              <a:t>¬</a:t>
            </a:r>
            <a:r>
              <a:rPr lang="en-US" altLang="zh-CN" i="1" dirty="0"/>
              <a:t>R</a:t>
            </a:r>
            <a:endParaRPr lang="zh-CN" altLang="en-US" dirty="0"/>
          </a:p>
        </p:txBody>
      </p:sp>
      <p:sp>
        <p:nvSpPr>
          <p:cNvPr id="104" name="矩形 103">
            <a:extLst>
              <a:ext uri="{FF2B5EF4-FFF2-40B4-BE49-F238E27FC236}">
                <a16:creationId xmlns:a16="http://schemas.microsoft.com/office/drawing/2014/main" id="{2FB821C4-20EE-4D98-91FB-0FD36695D74E}"/>
              </a:ext>
            </a:extLst>
          </p:cNvPr>
          <p:cNvSpPr/>
          <p:nvPr/>
        </p:nvSpPr>
        <p:spPr>
          <a:xfrm>
            <a:off x="4026595" y="3313022"/>
            <a:ext cx="486030" cy="369332"/>
          </a:xfrm>
          <a:prstGeom prst="rect">
            <a:avLst/>
          </a:prstGeom>
        </p:spPr>
        <p:txBody>
          <a:bodyPr wrap="none">
            <a:spAutoFit/>
          </a:bodyPr>
          <a:lstStyle/>
          <a:p>
            <a:r>
              <a:rPr lang="en-US" altLang="zh-CN" dirty="0">
                <a:cs typeface="Times New Roman" panose="02020603050405020304" pitchFamily="18" charset="0"/>
                <a:sym typeface="+mn-lt"/>
              </a:rPr>
              <a:t>¬</a:t>
            </a:r>
            <a:r>
              <a:rPr lang="en-US" altLang="zh-CN" i="1" dirty="0"/>
              <a:t>P</a:t>
            </a:r>
            <a:endParaRPr lang="zh-CN" altLang="en-US" dirty="0"/>
          </a:p>
        </p:txBody>
      </p:sp>
      <p:sp>
        <p:nvSpPr>
          <p:cNvPr id="105" name="矩形 104">
            <a:extLst>
              <a:ext uri="{FF2B5EF4-FFF2-40B4-BE49-F238E27FC236}">
                <a16:creationId xmlns:a16="http://schemas.microsoft.com/office/drawing/2014/main" id="{49AA2F02-63D9-47EC-86AF-A2B7B97348E0}"/>
              </a:ext>
            </a:extLst>
          </p:cNvPr>
          <p:cNvSpPr/>
          <p:nvPr/>
        </p:nvSpPr>
        <p:spPr>
          <a:xfrm>
            <a:off x="3973012" y="4578496"/>
            <a:ext cx="486030" cy="369332"/>
          </a:xfrm>
          <a:prstGeom prst="rect">
            <a:avLst/>
          </a:prstGeom>
        </p:spPr>
        <p:txBody>
          <a:bodyPr wrap="none">
            <a:spAutoFit/>
          </a:bodyPr>
          <a:lstStyle/>
          <a:p>
            <a:r>
              <a:rPr lang="en-US" altLang="zh-CN" dirty="0">
                <a:cs typeface="Times New Roman" panose="02020603050405020304" pitchFamily="18" charset="0"/>
                <a:sym typeface="+mn-lt"/>
              </a:rPr>
              <a:t>¬</a:t>
            </a:r>
            <a:r>
              <a:rPr lang="en-US" altLang="zh-CN" i="1" dirty="0"/>
              <a:t>R</a:t>
            </a:r>
            <a:endParaRPr lang="zh-CN" altLang="en-US" dirty="0"/>
          </a:p>
        </p:txBody>
      </p:sp>
      <p:sp>
        <p:nvSpPr>
          <p:cNvPr id="106" name="矩形 105">
            <a:extLst>
              <a:ext uri="{FF2B5EF4-FFF2-40B4-BE49-F238E27FC236}">
                <a16:creationId xmlns:a16="http://schemas.microsoft.com/office/drawing/2014/main" id="{8F0AFAA4-63C2-4918-88DD-C977D9C612C1}"/>
              </a:ext>
            </a:extLst>
          </p:cNvPr>
          <p:cNvSpPr/>
          <p:nvPr/>
        </p:nvSpPr>
        <p:spPr>
          <a:xfrm>
            <a:off x="5568455" y="2077580"/>
            <a:ext cx="983987" cy="461665"/>
          </a:xfrm>
          <a:prstGeom prst="rect">
            <a:avLst/>
          </a:prstGeom>
        </p:spPr>
        <p:txBody>
          <a:bodyPr wrap="none">
            <a:spAutoFit/>
          </a:bodyPr>
          <a:lstStyle/>
          <a:p>
            <a:r>
              <a:rPr lang="en-US" altLang="zh-CN" i="1" dirty="0">
                <a:cs typeface="Times New Roman" panose="02020603050405020304" pitchFamily="18" charset="0"/>
                <a:sym typeface="+mn-lt"/>
              </a:rPr>
              <a:t>P </a:t>
            </a:r>
            <a:r>
              <a:rPr lang="en-US" altLang="zh-CN" sz="2400" b="1" dirty="0">
                <a:cs typeface="Times New Roman" panose="02020603050405020304" pitchFamily="18" charset="0"/>
                <a:sym typeface="+mn-lt"/>
              </a:rPr>
              <a:t>∨</a:t>
            </a:r>
            <a:r>
              <a:rPr lang="en-US" altLang="zh-CN" b="1" dirty="0">
                <a:cs typeface="Times New Roman" panose="02020603050405020304" pitchFamily="18" charset="0"/>
                <a:sym typeface="+mn-lt"/>
              </a:rPr>
              <a:t> </a:t>
            </a:r>
            <a:r>
              <a:rPr lang="en-US" altLang="zh-CN" dirty="0">
                <a:cs typeface="Times New Roman" panose="02020603050405020304" pitchFamily="18" charset="0"/>
                <a:sym typeface="+mn-lt"/>
              </a:rPr>
              <a:t>¬</a:t>
            </a:r>
            <a:r>
              <a:rPr lang="en-US" altLang="zh-CN" i="1" dirty="0"/>
              <a:t>R</a:t>
            </a:r>
            <a:endParaRPr lang="zh-CN" altLang="en-US" dirty="0"/>
          </a:p>
        </p:txBody>
      </p:sp>
      <p:sp>
        <p:nvSpPr>
          <p:cNvPr id="107" name="矩形 106">
            <a:extLst>
              <a:ext uri="{FF2B5EF4-FFF2-40B4-BE49-F238E27FC236}">
                <a16:creationId xmlns:a16="http://schemas.microsoft.com/office/drawing/2014/main" id="{DA16BF76-3B99-4ADE-A7F2-77B2FC931D10}"/>
              </a:ext>
            </a:extLst>
          </p:cNvPr>
          <p:cNvSpPr/>
          <p:nvPr/>
        </p:nvSpPr>
        <p:spPr>
          <a:xfrm>
            <a:off x="5341847" y="4388505"/>
            <a:ext cx="1018227" cy="461665"/>
          </a:xfrm>
          <a:prstGeom prst="rect">
            <a:avLst/>
          </a:prstGeom>
        </p:spPr>
        <p:txBody>
          <a:bodyPr wrap="none">
            <a:spAutoFit/>
          </a:bodyPr>
          <a:lstStyle/>
          <a:p>
            <a:r>
              <a:rPr lang="en-US" altLang="zh-CN" i="1" dirty="0">
                <a:cs typeface="Times New Roman" panose="02020603050405020304" pitchFamily="18" charset="0"/>
                <a:sym typeface="+mn-lt"/>
              </a:rPr>
              <a:t>Q </a:t>
            </a:r>
            <a:r>
              <a:rPr lang="en-US" altLang="zh-CN" sz="2400" b="1" dirty="0">
                <a:cs typeface="Times New Roman" panose="02020603050405020304" pitchFamily="18" charset="0"/>
                <a:sym typeface="+mn-lt"/>
              </a:rPr>
              <a:t>∨</a:t>
            </a:r>
            <a:r>
              <a:rPr lang="en-US" altLang="zh-CN" b="1" dirty="0">
                <a:cs typeface="Times New Roman" panose="02020603050405020304" pitchFamily="18" charset="0"/>
                <a:sym typeface="+mn-lt"/>
              </a:rPr>
              <a:t> </a:t>
            </a:r>
            <a:r>
              <a:rPr lang="en-US" altLang="zh-CN" dirty="0">
                <a:cs typeface="Times New Roman" panose="02020603050405020304" pitchFamily="18" charset="0"/>
                <a:sym typeface="+mn-lt"/>
              </a:rPr>
              <a:t>¬</a:t>
            </a:r>
            <a:r>
              <a:rPr lang="en-US" altLang="zh-CN" i="1" dirty="0"/>
              <a:t>R</a:t>
            </a:r>
            <a:endParaRPr lang="zh-CN" altLang="en-US" dirty="0"/>
          </a:p>
        </p:txBody>
      </p:sp>
      <p:sp>
        <p:nvSpPr>
          <p:cNvPr id="108" name="矩形 107">
            <a:extLst>
              <a:ext uri="{FF2B5EF4-FFF2-40B4-BE49-F238E27FC236}">
                <a16:creationId xmlns:a16="http://schemas.microsoft.com/office/drawing/2014/main" id="{3EC81D7D-4BD4-4151-A1EE-1E1F38844A8D}"/>
              </a:ext>
            </a:extLst>
          </p:cNvPr>
          <p:cNvSpPr/>
          <p:nvPr/>
        </p:nvSpPr>
        <p:spPr>
          <a:xfrm>
            <a:off x="7648797" y="4018665"/>
            <a:ext cx="1899989" cy="461665"/>
          </a:xfrm>
          <a:prstGeom prst="rect">
            <a:avLst/>
          </a:prstGeom>
        </p:spPr>
        <p:txBody>
          <a:bodyPr wrap="square">
            <a:spAutoFit/>
          </a:bodyPr>
          <a:lstStyle/>
          <a:p>
            <a:r>
              <a:rPr lang="en-US" altLang="zh-CN" dirty="0">
                <a:cs typeface="Times New Roman" panose="02020603050405020304" pitchFamily="18" charset="0"/>
                <a:sym typeface="+mn-lt"/>
              </a:rPr>
              <a:t>¬</a:t>
            </a:r>
            <a:r>
              <a:rPr lang="en-US" altLang="zh-CN" i="1" dirty="0"/>
              <a:t>P</a:t>
            </a:r>
            <a:r>
              <a:rPr lang="en-US" altLang="zh-CN" b="1" dirty="0">
                <a:cs typeface="Times New Roman" panose="02020603050405020304" pitchFamily="18" charset="0"/>
                <a:sym typeface="+mn-lt"/>
              </a:rPr>
              <a:t> </a:t>
            </a:r>
            <a:r>
              <a:rPr lang="en-US" altLang="zh-CN" sz="2400" b="1" dirty="0">
                <a:cs typeface="Times New Roman" panose="02020603050405020304" pitchFamily="18" charset="0"/>
                <a:sym typeface="+mn-lt"/>
              </a:rPr>
              <a:t>∨</a:t>
            </a:r>
            <a:r>
              <a:rPr lang="zh-CN" altLang="en-US" sz="2400" b="1" dirty="0">
                <a:cs typeface="Times New Roman" panose="02020603050405020304" pitchFamily="18" charset="0"/>
                <a:sym typeface="+mn-lt"/>
              </a:rPr>
              <a:t> </a:t>
            </a:r>
            <a:r>
              <a:rPr lang="en-US" altLang="zh-CN" i="1" dirty="0">
                <a:cs typeface="Times New Roman" panose="02020603050405020304" pitchFamily="18" charset="0"/>
                <a:sym typeface="+mn-lt"/>
              </a:rPr>
              <a:t>Q </a:t>
            </a:r>
            <a:r>
              <a:rPr lang="en-US" altLang="zh-CN" sz="2400" b="1" dirty="0">
                <a:cs typeface="Times New Roman" panose="02020603050405020304" pitchFamily="18" charset="0"/>
                <a:sym typeface="+mn-lt"/>
              </a:rPr>
              <a:t>∨</a:t>
            </a:r>
            <a:r>
              <a:rPr lang="en-US" altLang="zh-CN" b="1" dirty="0">
                <a:cs typeface="Times New Roman" panose="02020603050405020304" pitchFamily="18" charset="0"/>
                <a:sym typeface="+mn-lt"/>
              </a:rPr>
              <a:t> </a:t>
            </a:r>
            <a:r>
              <a:rPr lang="en-US" altLang="zh-CN" dirty="0">
                <a:cs typeface="Times New Roman" panose="02020603050405020304" pitchFamily="18" charset="0"/>
                <a:sym typeface="+mn-lt"/>
              </a:rPr>
              <a:t>¬</a:t>
            </a:r>
            <a:r>
              <a:rPr lang="en-US" altLang="zh-CN" i="1" dirty="0"/>
              <a:t>R</a:t>
            </a:r>
            <a:endParaRPr lang="zh-CN" altLang="en-US" dirty="0"/>
          </a:p>
        </p:txBody>
      </p:sp>
      <p:sp>
        <p:nvSpPr>
          <p:cNvPr id="109" name="矩形 108">
            <a:extLst>
              <a:ext uri="{FF2B5EF4-FFF2-40B4-BE49-F238E27FC236}">
                <a16:creationId xmlns:a16="http://schemas.microsoft.com/office/drawing/2014/main" id="{7DDA1028-5482-4695-B3CA-5994759F1869}"/>
              </a:ext>
            </a:extLst>
          </p:cNvPr>
          <p:cNvSpPr/>
          <p:nvPr/>
        </p:nvSpPr>
        <p:spPr>
          <a:xfrm>
            <a:off x="8845135" y="3347283"/>
            <a:ext cx="3160463" cy="400110"/>
          </a:xfrm>
          <a:prstGeom prst="rect">
            <a:avLst/>
          </a:prstGeom>
        </p:spPr>
        <p:txBody>
          <a:bodyPr wrap="square">
            <a:spAutoFit/>
          </a:bodyPr>
          <a:lstStyle/>
          <a:p>
            <a:r>
              <a:rPr lang="en-US" altLang="zh-CN" dirty="0">
                <a:cs typeface="Times New Roman" panose="02020603050405020304" pitchFamily="18" charset="0"/>
                <a:sym typeface="+mn-lt"/>
              </a:rPr>
              <a:t>(</a:t>
            </a:r>
            <a:r>
              <a:rPr lang="en-US" altLang="zh-CN" sz="2000" i="1" dirty="0">
                <a:cs typeface="Times New Roman" panose="02020603050405020304" pitchFamily="18" charset="0"/>
                <a:sym typeface="+mn-lt"/>
              </a:rPr>
              <a:t>P </a:t>
            </a:r>
            <a:r>
              <a:rPr lang="en-US" altLang="zh-CN" sz="2000" b="1" dirty="0">
                <a:cs typeface="Times New Roman" panose="02020603050405020304" pitchFamily="18" charset="0"/>
                <a:sym typeface="+mn-lt"/>
              </a:rPr>
              <a:t>∨ </a:t>
            </a:r>
            <a:r>
              <a:rPr lang="en-US" altLang="zh-CN" sz="2000" dirty="0">
                <a:cs typeface="Times New Roman" panose="02020603050405020304" pitchFamily="18" charset="0"/>
                <a:sym typeface="+mn-lt"/>
              </a:rPr>
              <a:t>¬</a:t>
            </a:r>
            <a:r>
              <a:rPr lang="en-US" altLang="zh-CN" sz="2000" i="1" dirty="0"/>
              <a:t>R</a:t>
            </a:r>
            <a:r>
              <a:rPr lang="en-US" altLang="zh-CN" sz="2000" dirty="0">
                <a:cs typeface="Times New Roman" panose="02020603050405020304" pitchFamily="18" charset="0"/>
                <a:sym typeface="+mn-lt"/>
              </a:rPr>
              <a:t>)</a:t>
            </a:r>
            <a:r>
              <a:rPr lang="en-US" altLang="zh-CN" sz="2000" b="1" dirty="0">
                <a:cs typeface="Times New Roman" panose="02020603050405020304" pitchFamily="18" charset="0"/>
                <a:sym typeface="+mn-lt"/>
              </a:rPr>
              <a:t> ∧</a:t>
            </a:r>
            <a:r>
              <a:rPr lang="en-US" altLang="zh-CN" sz="2000" dirty="0">
                <a:cs typeface="Times New Roman" panose="02020603050405020304" pitchFamily="18" charset="0"/>
                <a:sym typeface="+mn-lt"/>
              </a:rPr>
              <a:t> (¬</a:t>
            </a:r>
            <a:r>
              <a:rPr lang="en-US" altLang="zh-CN" sz="2000" i="1" dirty="0"/>
              <a:t>P</a:t>
            </a:r>
            <a:r>
              <a:rPr lang="en-US" altLang="zh-CN" sz="2000" b="1" dirty="0">
                <a:cs typeface="Times New Roman" panose="02020603050405020304" pitchFamily="18" charset="0"/>
                <a:sym typeface="+mn-lt"/>
              </a:rPr>
              <a:t> ∨</a:t>
            </a:r>
            <a:r>
              <a:rPr lang="zh-CN" altLang="en-US" sz="2000" b="1" dirty="0">
                <a:cs typeface="Times New Roman" panose="02020603050405020304" pitchFamily="18" charset="0"/>
                <a:sym typeface="+mn-lt"/>
              </a:rPr>
              <a:t> </a:t>
            </a:r>
            <a:r>
              <a:rPr lang="en-US" altLang="zh-CN" sz="2000" i="1" dirty="0">
                <a:cs typeface="Times New Roman" panose="02020603050405020304" pitchFamily="18" charset="0"/>
                <a:sym typeface="+mn-lt"/>
              </a:rPr>
              <a:t>Q </a:t>
            </a:r>
            <a:r>
              <a:rPr lang="en-US" altLang="zh-CN" sz="2000" b="1" dirty="0">
                <a:cs typeface="Times New Roman" panose="02020603050405020304" pitchFamily="18" charset="0"/>
                <a:sym typeface="+mn-lt"/>
              </a:rPr>
              <a:t>∨ </a:t>
            </a:r>
            <a:r>
              <a:rPr lang="en-US" altLang="zh-CN" sz="2000" dirty="0">
                <a:cs typeface="Times New Roman" panose="02020603050405020304" pitchFamily="18" charset="0"/>
                <a:sym typeface="+mn-lt"/>
              </a:rPr>
              <a:t>¬</a:t>
            </a:r>
            <a:r>
              <a:rPr lang="en-US" altLang="zh-CN" sz="2000" i="1" dirty="0"/>
              <a:t>R</a:t>
            </a:r>
            <a:r>
              <a:rPr lang="en-US" altLang="zh-CN" sz="2000" dirty="0"/>
              <a:t>)</a:t>
            </a:r>
            <a:endParaRPr lang="zh-CN" altLang="en-US" sz="2400" dirty="0"/>
          </a:p>
        </p:txBody>
      </p:sp>
      <p:sp>
        <p:nvSpPr>
          <p:cNvPr id="110" name="矩形 109">
            <a:extLst>
              <a:ext uri="{FF2B5EF4-FFF2-40B4-BE49-F238E27FC236}">
                <a16:creationId xmlns:a16="http://schemas.microsoft.com/office/drawing/2014/main" id="{D7DC2B67-B0D8-4D5A-AFEF-AE542CCB816D}"/>
              </a:ext>
            </a:extLst>
          </p:cNvPr>
          <p:cNvSpPr/>
          <p:nvPr/>
        </p:nvSpPr>
        <p:spPr>
          <a:xfrm>
            <a:off x="4665537" y="5681135"/>
            <a:ext cx="4833665" cy="461665"/>
          </a:xfrm>
          <a:prstGeom prst="rect">
            <a:avLst/>
          </a:prstGeom>
        </p:spPr>
        <p:txBody>
          <a:bodyPr wrap="square">
            <a:spAutoFit/>
          </a:bodyPr>
          <a:lstStyle/>
          <a:p>
            <a:r>
              <a:rPr lang="en-US" altLang="zh-CN" sz="2400" dirty="0">
                <a:cs typeface="Times New Roman" panose="02020603050405020304" pitchFamily="18" charset="0"/>
                <a:sym typeface="+mn-lt"/>
              </a:rPr>
              <a:t>(</a:t>
            </a:r>
            <a:r>
              <a:rPr lang="en-US" altLang="zh-CN" sz="2400" i="1" dirty="0">
                <a:cs typeface="Times New Roman" panose="02020603050405020304" pitchFamily="18" charset="0"/>
                <a:sym typeface="+mn-lt"/>
              </a:rPr>
              <a:t>P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a:t>
            </a:r>
            <a:r>
              <a:rPr lang="en-US" altLang="zh-CN" sz="2400" i="1" dirty="0"/>
              <a:t>R</a:t>
            </a:r>
            <a:r>
              <a:rPr lang="en-US" altLang="zh-CN" sz="2400" dirty="0">
                <a:cs typeface="Times New Roman" panose="02020603050405020304" pitchFamily="18" charset="0"/>
                <a:sym typeface="+mn-lt"/>
              </a:rPr>
              <a:t>)</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 (¬</a:t>
            </a:r>
            <a:r>
              <a:rPr lang="en-US" altLang="zh-CN" sz="2400" i="1" dirty="0"/>
              <a:t>P</a:t>
            </a:r>
            <a:r>
              <a:rPr lang="en-US" altLang="zh-CN" sz="2400" b="1" dirty="0">
                <a:cs typeface="Times New Roman" panose="02020603050405020304" pitchFamily="18" charset="0"/>
                <a:sym typeface="+mn-lt"/>
              </a:rPr>
              <a:t> ∨</a:t>
            </a:r>
            <a:r>
              <a:rPr lang="zh-CN" altLang="en-US" sz="2400" b="1" dirty="0">
                <a:cs typeface="Times New Roman" panose="02020603050405020304" pitchFamily="18" charset="0"/>
                <a:sym typeface="+mn-lt"/>
              </a:rPr>
              <a:t> </a:t>
            </a:r>
            <a:r>
              <a:rPr lang="en-US" altLang="zh-CN" sz="2400" i="1" dirty="0">
                <a:cs typeface="Times New Roman" panose="02020603050405020304" pitchFamily="18" charset="0"/>
                <a:sym typeface="+mn-lt"/>
              </a:rPr>
              <a:t>Q </a:t>
            </a:r>
            <a:r>
              <a:rPr lang="en-US" altLang="zh-CN" sz="2400" b="1" dirty="0">
                <a:cs typeface="Times New Roman" panose="02020603050405020304" pitchFamily="18" charset="0"/>
                <a:sym typeface="+mn-lt"/>
              </a:rPr>
              <a:t>∨ </a:t>
            </a:r>
            <a:r>
              <a:rPr lang="en-US" altLang="zh-CN" sz="2400" dirty="0">
                <a:cs typeface="Times New Roman" panose="02020603050405020304" pitchFamily="18" charset="0"/>
                <a:sym typeface="+mn-lt"/>
              </a:rPr>
              <a:t>¬</a:t>
            </a:r>
            <a:r>
              <a:rPr lang="en-US" altLang="zh-CN" sz="2400" i="1" dirty="0"/>
              <a:t>R</a:t>
            </a:r>
            <a:r>
              <a:rPr lang="en-US" altLang="zh-CN" sz="2400" dirty="0"/>
              <a:t>)</a:t>
            </a:r>
            <a:endParaRPr lang="zh-CN" altLang="en-US" sz="2400" dirty="0"/>
          </a:p>
        </p:txBody>
      </p:sp>
      <p:sp>
        <p:nvSpPr>
          <p:cNvPr id="111" name="矩形 110">
            <a:extLst>
              <a:ext uri="{FF2B5EF4-FFF2-40B4-BE49-F238E27FC236}">
                <a16:creationId xmlns:a16="http://schemas.microsoft.com/office/drawing/2014/main" id="{679D6B96-9867-40C5-87D8-7F1EF45221CF}"/>
              </a:ext>
            </a:extLst>
          </p:cNvPr>
          <p:cNvSpPr/>
          <p:nvPr/>
        </p:nvSpPr>
        <p:spPr>
          <a:xfrm>
            <a:off x="2667000" y="1121940"/>
            <a:ext cx="8231741" cy="523220"/>
          </a:xfrm>
          <a:prstGeom prst="rect">
            <a:avLst/>
          </a:prstGeom>
        </p:spPr>
        <p:txBody>
          <a:bodyPr wrap="none">
            <a:spAutoFit/>
          </a:bodyPr>
          <a:lstStyle/>
          <a:p>
            <a:pPr marL="285750" indent="-285750">
              <a:buFont typeface="Wingdings" panose="05000000000000000000" pitchFamily="2" charset="2"/>
              <a:buChar char="l"/>
            </a:pPr>
            <a:r>
              <a:rPr lang="zh-CN" altLang="en-US" sz="2800" dirty="0"/>
              <a:t>Determine the output for the combinatorial circuit</a:t>
            </a:r>
          </a:p>
        </p:txBody>
      </p:sp>
    </p:spTree>
    <p:extLst>
      <p:ext uri="{BB962C8B-B14F-4D97-AF65-F5344CB8AC3E}">
        <p14:creationId xmlns:p14="http://schemas.microsoft.com/office/powerpoint/2010/main" val="18414711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4"/>
                                        </p:tgtEl>
                                        <p:attrNameLst>
                                          <p:attrName>style.visibility</p:attrName>
                                        </p:attrNameLst>
                                      </p:cBhvr>
                                      <p:to>
                                        <p:strVal val="visible"/>
                                      </p:to>
                                    </p:set>
                                    <p:anim calcmode="lin" valueType="num">
                                      <p:cBhvr>
                                        <p:cTn id="14" dur="500" fill="hold"/>
                                        <p:tgtEl>
                                          <p:spTgt spid="104"/>
                                        </p:tgtEl>
                                        <p:attrNameLst>
                                          <p:attrName>ppt_w</p:attrName>
                                        </p:attrNameLst>
                                      </p:cBhvr>
                                      <p:tavLst>
                                        <p:tav tm="0">
                                          <p:val>
                                            <p:fltVal val="0"/>
                                          </p:val>
                                        </p:tav>
                                        <p:tav tm="100000">
                                          <p:val>
                                            <p:strVal val="#ppt_w"/>
                                          </p:val>
                                        </p:tav>
                                      </p:tavLst>
                                    </p:anim>
                                    <p:anim calcmode="lin" valueType="num">
                                      <p:cBhvr>
                                        <p:cTn id="15" dur="500" fill="hold"/>
                                        <p:tgtEl>
                                          <p:spTgt spid="104"/>
                                        </p:tgtEl>
                                        <p:attrNameLst>
                                          <p:attrName>ppt_h</p:attrName>
                                        </p:attrNameLst>
                                      </p:cBhvr>
                                      <p:tavLst>
                                        <p:tav tm="0">
                                          <p:val>
                                            <p:fltVal val="0"/>
                                          </p:val>
                                        </p:tav>
                                        <p:tav tm="100000">
                                          <p:val>
                                            <p:strVal val="#ppt_h"/>
                                          </p:val>
                                        </p:tav>
                                      </p:tavLst>
                                    </p:anim>
                                    <p:animEffect transition="in" filter="fade">
                                      <p:cBhvr>
                                        <p:cTn id="16" dur="500"/>
                                        <p:tgtEl>
                                          <p:spTgt spid="10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anim calcmode="lin" valueType="num">
                                      <p:cBhvr>
                                        <p:cTn id="21" dur="500" fill="hold"/>
                                        <p:tgtEl>
                                          <p:spTgt spid="105"/>
                                        </p:tgtEl>
                                        <p:attrNameLst>
                                          <p:attrName>ppt_w</p:attrName>
                                        </p:attrNameLst>
                                      </p:cBhvr>
                                      <p:tavLst>
                                        <p:tav tm="0">
                                          <p:val>
                                            <p:fltVal val="0"/>
                                          </p:val>
                                        </p:tav>
                                        <p:tav tm="100000">
                                          <p:val>
                                            <p:strVal val="#ppt_w"/>
                                          </p:val>
                                        </p:tav>
                                      </p:tavLst>
                                    </p:anim>
                                    <p:anim calcmode="lin" valueType="num">
                                      <p:cBhvr>
                                        <p:cTn id="22" dur="500" fill="hold"/>
                                        <p:tgtEl>
                                          <p:spTgt spid="105"/>
                                        </p:tgtEl>
                                        <p:attrNameLst>
                                          <p:attrName>ppt_h</p:attrName>
                                        </p:attrNameLst>
                                      </p:cBhvr>
                                      <p:tavLst>
                                        <p:tav tm="0">
                                          <p:val>
                                            <p:fltVal val="0"/>
                                          </p:val>
                                        </p:tav>
                                        <p:tav tm="100000">
                                          <p:val>
                                            <p:strVal val="#ppt_h"/>
                                          </p:val>
                                        </p:tav>
                                      </p:tavLst>
                                    </p:anim>
                                    <p:animEffect transition="in" filter="fade">
                                      <p:cBhvr>
                                        <p:cTn id="23" dur="500"/>
                                        <p:tgtEl>
                                          <p:spTgt spid="10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500" fill="hold"/>
                                        <p:tgtEl>
                                          <p:spTgt spid="106"/>
                                        </p:tgtEl>
                                        <p:attrNameLst>
                                          <p:attrName>ppt_w</p:attrName>
                                        </p:attrNameLst>
                                      </p:cBhvr>
                                      <p:tavLst>
                                        <p:tav tm="0">
                                          <p:val>
                                            <p:fltVal val="0"/>
                                          </p:val>
                                        </p:tav>
                                        <p:tav tm="100000">
                                          <p:val>
                                            <p:strVal val="#ppt_w"/>
                                          </p:val>
                                        </p:tav>
                                      </p:tavLst>
                                    </p:anim>
                                    <p:anim calcmode="lin" valueType="num">
                                      <p:cBhvr>
                                        <p:cTn id="29" dur="500" fill="hold"/>
                                        <p:tgtEl>
                                          <p:spTgt spid="106"/>
                                        </p:tgtEl>
                                        <p:attrNameLst>
                                          <p:attrName>ppt_h</p:attrName>
                                        </p:attrNameLst>
                                      </p:cBhvr>
                                      <p:tavLst>
                                        <p:tav tm="0">
                                          <p:val>
                                            <p:fltVal val="0"/>
                                          </p:val>
                                        </p:tav>
                                        <p:tav tm="100000">
                                          <p:val>
                                            <p:strVal val="#ppt_h"/>
                                          </p:val>
                                        </p:tav>
                                      </p:tavLst>
                                    </p:anim>
                                    <p:animEffect transition="in" filter="fade">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p:cTn id="35" dur="500" fill="hold"/>
                                        <p:tgtEl>
                                          <p:spTgt spid="107"/>
                                        </p:tgtEl>
                                        <p:attrNameLst>
                                          <p:attrName>ppt_w</p:attrName>
                                        </p:attrNameLst>
                                      </p:cBhvr>
                                      <p:tavLst>
                                        <p:tav tm="0">
                                          <p:val>
                                            <p:fltVal val="0"/>
                                          </p:val>
                                        </p:tav>
                                        <p:tav tm="100000">
                                          <p:val>
                                            <p:strVal val="#ppt_w"/>
                                          </p:val>
                                        </p:tav>
                                      </p:tavLst>
                                    </p:anim>
                                    <p:anim calcmode="lin" valueType="num">
                                      <p:cBhvr>
                                        <p:cTn id="36" dur="500" fill="hold"/>
                                        <p:tgtEl>
                                          <p:spTgt spid="107"/>
                                        </p:tgtEl>
                                        <p:attrNameLst>
                                          <p:attrName>ppt_h</p:attrName>
                                        </p:attrNameLst>
                                      </p:cBhvr>
                                      <p:tavLst>
                                        <p:tav tm="0">
                                          <p:val>
                                            <p:fltVal val="0"/>
                                          </p:val>
                                        </p:tav>
                                        <p:tav tm="100000">
                                          <p:val>
                                            <p:strVal val="#ppt_h"/>
                                          </p:val>
                                        </p:tav>
                                      </p:tavLst>
                                    </p:anim>
                                    <p:animEffect transition="in" filter="fade">
                                      <p:cBhvr>
                                        <p:cTn id="37" dur="500"/>
                                        <p:tgtEl>
                                          <p:spTgt spid="10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8"/>
                                        </p:tgtEl>
                                        <p:attrNameLst>
                                          <p:attrName>style.visibility</p:attrName>
                                        </p:attrNameLst>
                                      </p:cBhvr>
                                      <p:to>
                                        <p:strVal val="visible"/>
                                      </p:to>
                                    </p:set>
                                    <p:anim calcmode="lin" valueType="num">
                                      <p:cBhvr>
                                        <p:cTn id="42" dur="500" fill="hold"/>
                                        <p:tgtEl>
                                          <p:spTgt spid="108"/>
                                        </p:tgtEl>
                                        <p:attrNameLst>
                                          <p:attrName>ppt_w</p:attrName>
                                        </p:attrNameLst>
                                      </p:cBhvr>
                                      <p:tavLst>
                                        <p:tav tm="0">
                                          <p:val>
                                            <p:fltVal val="0"/>
                                          </p:val>
                                        </p:tav>
                                        <p:tav tm="100000">
                                          <p:val>
                                            <p:strVal val="#ppt_w"/>
                                          </p:val>
                                        </p:tav>
                                      </p:tavLst>
                                    </p:anim>
                                    <p:anim calcmode="lin" valueType="num">
                                      <p:cBhvr>
                                        <p:cTn id="43" dur="500" fill="hold"/>
                                        <p:tgtEl>
                                          <p:spTgt spid="108"/>
                                        </p:tgtEl>
                                        <p:attrNameLst>
                                          <p:attrName>ppt_h</p:attrName>
                                        </p:attrNameLst>
                                      </p:cBhvr>
                                      <p:tavLst>
                                        <p:tav tm="0">
                                          <p:val>
                                            <p:fltVal val="0"/>
                                          </p:val>
                                        </p:tav>
                                        <p:tav tm="100000">
                                          <p:val>
                                            <p:strVal val="#ppt_h"/>
                                          </p:val>
                                        </p:tav>
                                      </p:tavLst>
                                    </p:anim>
                                    <p:animEffect transition="in" filter="fade">
                                      <p:cBhvr>
                                        <p:cTn id="44" dur="500"/>
                                        <p:tgtEl>
                                          <p:spTgt spid="10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0"/>
                                        </p:tgtEl>
                                        <p:attrNameLst>
                                          <p:attrName>style.visibility</p:attrName>
                                        </p:attrNameLst>
                                      </p:cBhvr>
                                      <p:to>
                                        <p:strVal val="visible"/>
                                      </p:to>
                                    </p:set>
                                    <p:anim calcmode="lin" valueType="num">
                                      <p:cBhvr additive="base">
                                        <p:cTn id="56" dur="500" fill="hold"/>
                                        <p:tgtEl>
                                          <p:spTgt spid="110"/>
                                        </p:tgtEl>
                                        <p:attrNameLst>
                                          <p:attrName>ppt_x</p:attrName>
                                        </p:attrNameLst>
                                      </p:cBhvr>
                                      <p:tavLst>
                                        <p:tav tm="0">
                                          <p:val>
                                            <p:strVal val="#ppt_x"/>
                                          </p:val>
                                        </p:tav>
                                        <p:tav tm="100000">
                                          <p:val>
                                            <p:strVal val="#ppt_x"/>
                                          </p:val>
                                        </p:tav>
                                      </p:tavLst>
                                    </p:anim>
                                    <p:anim calcmode="lin" valueType="num">
                                      <p:cBhvr additive="base">
                                        <p:cTn id="57"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P spid="109" grpId="0"/>
      <p:bldP spid="1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Application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9" name="矩形 48">
            <a:extLst>
              <a:ext uri="{FF2B5EF4-FFF2-40B4-BE49-F238E27FC236}">
                <a16:creationId xmlns:a16="http://schemas.microsoft.com/office/drawing/2014/main" id="{333C3CE7-9458-4B92-B74A-F8E02CF01223}"/>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应用</a:t>
            </a:r>
            <a:endParaRPr lang="en-US" altLang="zh-CN" u="sng" dirty="0">
              <a:solidFill>
                <a:schemeClr val="bg1"/>
              </a:solidFill>
              <a:cs typeface="+mn-ea"/>
              <a:sym typeface="+mn-lt"/>
            </a:endParaRPr>
          </a:p>
        </p:txBody>
      </p:sp>
      <p:pic>
        <p:nvPicPr>
          <p:cNvPr id="48" name="图片 47">
            <a:extLst>
              <a:ext uri="{FF2B5EF4-FFF2-40B4-BE49-F238E27FC236}">
                <a16:creationId xmlns:a16="http://schemas.microsoft.com/office/drawing/2014/main" id="{72910FB3-FC91-4452-B116-0DCD3A38DF31}"/>
              </a:ext>
            </a:extLst>
          </p:cNvPr>
          <p:cNvPicPr>
            <a:picLocks noChangeAspect="1"/>
          </p:cNvPicPr>
          <p:nvPr/>
        </p:nvPicPr>
        <p:blipFill rotWithShape="1">
          <a:blip r:embed="rId3"/>
          <a:srcRect l="68" r="42473" b="31546"/>
          <a:stretch/>
        </p:blipFill>
        <p:spPr>
          <a:xfrm>
            <a:off x="5916386" y="2810783"/>
            <a:ext cx="5549888" cy="3118756"/>
          </a:xfrm>
          <a:prstGeom prst="rect">
            <a:avLst/>
          </a:prstGeom>
        </p:spPr>
      </p:pic>
      <p:pic>
        <p:nvPicPr>
          <p:cNvPr id="51" name="图片 50">
            <a:extLst>
              <a:ext uri="{FF2B5EF4-FFF2-40B4-BE49-F238E27FC236}">
                <a16:creationId xmlns:a16="http://schemas.microsoft.com/office/drawing/2014/main" id="{FE5713F3-F1D3-407C-B881-813C7622CD99}"/>
              </a:ext>
            </a:extLst>
          </p:cNvPr>
          <p:cNvPicPr>
            <a:picLocks noChangeAspect="1"/>
          </p:cNvPicPr>
          <p:nvPr/>
        </p:nvPicPr>
        <p:blipFill>
          <a:blip r:embed="rId4"/>
          <a:stretch>
            <a:fillRect/>
          </a:stretch>
        </p:blipFill>
        <p:spPr>
          <a:xfrm>
            <a:off x="2765590" y="2750912"/>
            <a:ext cx="2391257" cy="3118756"/>
          </a:xfrm>
          <a:prstGeom prst="rect">
            <a:avLst/>
          </a:prstGeom>
        </p:spPr>
      </p:pic>
      <p:sp>
        <p:nvSpPr>
          <p:cNvPr id="13" name="矩形 12">
            <a:extLst>
              <a:ext uri="{FF2B5EF4-FFF2-40B4-BE49-F238E27FC236}">
                <a16:creationId xmlns:a16="http://schemas.microsoft.com/office/drawing/2014/main" id="{85FCA2EB-05CD-4137-97A9-6423FF50A0E3}"/>
              </a:ext>
            </a:extLst>
          </p:cNvPr>
          <p:cNvSpPr/>
          <p:nvPr/>
        </p:nvSpPr>
        <p:spPr>
          <a:xfrm>
            <a:off x="2432957" y="1475726"/>
            <a:ext cx="8708572" cy="954107"/>
          </a:xfrm>
          <a:prstGeom prst="rect">
            <a:avLst/>
          </a:prstGeom>
        </p:spPr>
        <p:txBody>
          <a:bodyPr wrap="square">
            <a:spAutoFit/>
          </a:bodyPr>
          <a:lstStyle/>
          <a:p>
            <a:pPr marL="285750" indent="-285750">
              <a:buFont typeface="Wingdings" panose="05000000000000000000" pitchFamily="2" charset="2"/>
              <a:buChar char="l"/>
            </a:pPr>
            <a:r>
              <a:rPr lang="en-US" altLang="zh-CN" sz="2800" dirty="0"/>
              <a:t>Another form of basic logic gates</a:t>
            </a:r>
          </a:p>
          <a:p>
            <a:pPr marL="285750" indent="-285750">
              <a:buFont typeface="Wingdings" panose="05000000000000000000" pitchFamily="2" charset="2"/>
              <a:buChar char="l"/>
            </a:pPr>
            <a:r>
              <a:rPr lang="en-US" altLang="zh-CN" sz="2800" dirty="0"/>
              <a:t> Simplify</a:t>
            </a:r>
            <a:r>
              <a:rPr lang="zh-CN" altLang="en-US" sz="2800" dirty="0"/>
              <a:t> the combinatorial circuit</a:t>
            </a:r>
            <a:r>
              <a:rPr lang="en-US" altLang="zh-CN" sz="2800" dirty="0"/>
              <a:t>.</a:t>
            </a:r>
            <a:endParaRPr lang="zh-CN" altLang="en-US" sz="2800" dirty="0"/>
          </a:p>
        </p:txBody>
      </p:sp>
    </p:spTree>
    <p:extLst>
      <p:ext uri="{BB962C8B-B14F-4D97-AF65-F5344CB8AC3E}">
        <p14:creationId xmlns:p14="http://schemas.microsoft.com/office/powerpoint/2010/main" val="350847120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Application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9" name="矩形 48">
            <a:extLst>
              <a:ext uri="{FF2B5EF4-FFF2-40B4-BE49-F238E27FC236}">
                <a16:creationId xmlns:a16="http://schemas.microsoft.com/office/drawing/2014/main" id="{333C3CE7-9458-4B92-B74A-F8E02CF01223}"/>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应用</a:t>
            </a:r>
            <a:endParaRPr lang="en-US" altLang="zh-CN" u="sng" dirty="0">
              <a:solidFill>
                <a:schemeClr val="bg1"/>
              </a:solidFill>
              <a:cs typeface="+mn-ea"/>
              <a:sym typeface="+mn-lt"/>
            </a:endParaRPr>
          </a:p>
        </p:txBody>
      </p:sp>
      <p:pic>
        <p:nvPicPr>
          <p:cNvPr id="48" name="图片 47">
            <a:extLst>
              <a:ext uri="{FF2B5EF4-FFF2-40B4-BE49-F238E27FC236}">
                <a16:creationId xmlns:a16="http://schemas.microsoft.com/office/drawing/2014/main" id="{72910FB3-FC91-4452-B116-0DCD3A38DF31}"/>
              </a:ext>
            </a:extLst>
          </p:cNvPr>
          <p:cNvPicPr>
            <a:picLocks noChangeAspect="1"/>
          </p:cNvPicPr>
          <p:nvPr/>
        </p:nvPicPr>
        <p:blipFill>
          <a:blip r:embed="rId3"/>
          <a:stretch>
            <a:fillRect/>
          </a:stretch>
        </p:blipFill>
        <p:spPr>
          <a:xfrm>
            <a:off x="2593036" y="1475881"/>
            <a:ext cx="9090952" cy="4288105"/>
          </a:xfrm>
          <a:prstGeom prst="rect">
            <a:avLst/>
          </a:prstGeom>
        </p:spPr>
      </p:pic>
    </p:spTree>
    <p:extLst>
      <p:ext uri="{BB962C8B-B14F-4D97-AF65-F5344CB8AC3E}">
        <p14:creationId xmlns:p14="http://schemas.microsoft.com/office/powerpoint/2010/main" val="387513532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Summarization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矩形: 圆角 12">
            <a:extLst>
              <a:ext uri="{FF2B5EF4-FFF2-40B4-BE49-F238E27FC236}">
                <a16:creationId xmlns:a16="http://schemas.microsoft.com/office/drawing/2014/main" id="{2A4FBD72-2762-4ACE-80F0-AE26038AE252}"/>
              </a:ext>
            </a:extLst>
          </p:cNvPr>
          <p:cNvSpPr/>
          <p:nvPr/>
        </p:nvSpPr>
        <p:spPr>
          <a:xfrm>
            <a:off x="2155373" y="1643430"/>
            <a:ext cx="9639300" cy="4630369"/>
          </a:xfrm>
          <a:prstGeom prst="roundRect">
            <a:avLst>
              <a:gd name="adj" fmla="val 2561"/>
            </a:avLst>
          </a:prstGeom>
          <a:solidFill>
            <a:srgbClr val="F7F5B4">
              <a:alpha val="50980"/>
            </a:srgbClr>
          </a:solidFill>
          <a:ln w="38100">
            <a:solidFill>
              <a:srgbClr val="FF9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4" name="文本框 13">
            <a:extLst>
              <a:ext uri="{FF2B5EF4-FFF2-40B4-BE49-F238E27FC236}">
                <a16:creationId xmlns:a16="http://schemas.microsoft.com/office/drawing/2014/main" id="{0E7C403A-4721-4100-BA4D-5E1F323132D2}"/>
              </a:ext>
            </a:extLst>
          </p:cNvPr>
          <p:cNvSpPr txBox="1"/>
          <p:nvPr/>
        </p:nvSpPr>
        <p:spPr>
          <a:xfrm>
            <a:off x="2237112" y="2009329"/>
            <a:ext cx="9682839" cy="4651979"/>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000" b="1" dirty="0">
                <a:ea typeface="微软雅黑" panose="020B0503020204020204" pitchFamily="34" charset="-122"/>
              </a:rPr>
              <a:t>Propositional variable </a:t>
            </a:r>
            <a:r>
              <a:rPr lang="zh-CN" altLang="en-US" sz="2000" b="1" dirty="0">
                <a:ea typeface="微软雅黑" panose="020B0503020204020204" pitchFamily="34" charset="-122"/>
              </a:rPr>
              <a:t>命题变元</a:t>
            </a:r>
          </a:p>
          <a:p>
            <a:pPr marL="342900" indent="-342900">
              <a:lnSpc>
                <a:spcPct val="150000"/>
              </a:lnSpc>
              <a:buFont typeface="Wingdings" panose="05000000000000000000" pitchFamily="2" charset="2"/>
              <a:buChar char="l"/>
            </a:pPr>
            <a:r>
              <a:rPr lang="en-US" altLang="zh-CN" sz="2000" b="1" dirty="0">
                <a:ea typeface="微软雅黑" panose="020B0503020204020204" pitchFamily="34" charset="-122"/>
              </a:rPr>
              <a:t>Compound formula </a:t>
            </a:r>
            <a:r>
              <a:rPr lang="zh-CN" altLang="en-US" sz="2000" b="1" dirty="0">
                <a:solidFill>
                  <a:schemeClr val="accent2"/>
                </a:solidFill>
                <a:ea typeface="微软雅黑" panose="020B0503020204020204" pitchFamily="34" charset="-122"/>
              </a:rPr>
              <a:t>合式公式</a:t>
            </a:r>
          </a:p>
          <a:p>
            <a:pPr marL="342900" indent="-342900">
              <a:lnSpc>
                <a:spcPct val="150000"/>
              </a:lnSpc>
              <a:buFont typeface="Wingdings" panose="05000000000000000000" pitchFamily="2" charset="2"/>
              <a:buChar char="l"/>
            </a:pPr>
            <a:r>
              <a:rPr lang="en-US" altLang="zh-CN" sz="2000" b="1" dirty="0">
                <a:ea typeface="微软雅黑" panose="020B0503020204020204" pitchFamily="34" charset="-122"/>
              </a:rPr>
              <a:t>Tautology </a:t>
            </a:r>
            <a:r>
              <a:rPr lang="zh-CN" altLang="en-US" sz="2000" b="1" dirty="0">
                <a:ea typeface="微软雅黑" panose="020B0503020204020204" pitchFamily="34" charset="-122"/>
              </a:rPr>
              <a:t>重言式</a:t>
            </a:r>
            <a:r>
              <a:rPr lang="en-US" altLang="zh-CN" sz="2000" b="1" dirty="0">
                <a:ea typeface="微软雅黑" panose="020B0503020204020204" pitchFamily="34" charset="-122"/>
              </a:rPr>
              <a:t>—</a:t>
            </a:r>
            <a:r>
              <a:rPr lang="zh-CN" altLang="en-US" sz="2000" b="1" dirty="0">
                <a:ea typeface="微软雅黑" panose="020B0503020204020204" pitchFamily="34" charset="-122"/>
              </a:rPr>
              <a:t>永真式</a:t>
            </a:r>
            <a:r>
              <a:rPr lang="en-US" altLang="zh-CN" sz="2000" b="1" dirty="0">
                <a:ea typeface="微软雅黑" panose="020B0503020204020204" pitchFamily="34" charset="-122"/>
              </a:rPr>
              <a:t> </a:t>
            </a:r>
            <a:r>
              <a:rPr lang="zh-CN" altLang="en-US" sz="2000" b="1" dirty="0">
                <a:ea typeface="微软雅黑" panose="020B0503020204020204" pitchFamily="34" charset="-122"/>
              </a:rPr>
              <a:t>、</a:t>
            </a:r>
            <a:r>
              <a:rPr lang="en-US" altLang="zh-CN" sz="2000" b="1" dirty="0">
                <a:ea typeface="微软雅黑" panose="020B0503020204020204" pitchFamily="34" charset="-122"/>
              </a:rPr>
              <a:t>Contradiction </a:t>
            </a:r>
            <a:r>
              <a:rPr lang="zh-CN" altLang="en-US" sz="2000" b="1" dirty="0">
                <a:ea typeface="微软雅黑" panose="020B0503020204020204" pitchFamily="34" charset="-122"/>
              </a:rPr>
              <a:t>矛盾式</a:t>
            </a:r>
            <a:r>
              <a:rPr lang="en-US" altLang="zh-CN" sz="2000" b="1" dirty="0">
                <a:ea typeface="微软雅黑" panose="020B0503020204020204" pitchFamily="34" charset="-122"/>
              </a:rPr>
              <a:t>—</a:t>
            </a:r>
            <a:r>
              <a:rPr lang="zh-CN" altLang="en-US" sz="2000" b="1" dirty="0">
                <a:ea typeface="微软雅黑" panose="020B0503020204020204" pitchFamily="34" charset="-122"/>
              </a:rPr>
              <a:t>永假式、</a:t>
            </a:r>
            <a:r>
              <a:rPr lang="en-US" altLang="zh-CN" sz="2000" b="1" dirty="0">
                <a:ea typeface="微软雅黑" panose="020B0503020204020204" pitchFamily="34" charset="-122"/>
              </a:rPr>
              <a:t>Contingency </a:t>
            </a:r>
            <a:r>
              <a:rPr lang="zh-CN" altLang="en-US" sz="2000" b="1" dirty="0">
                <a:ea typeface="微软雅黑" panose="020B0503020204020204" pitchFamily="34" charset="-122"/>
              </a:rPr>
              <a:t>可满足式</a:t>
            </a:r>
          </a:p>
          <a:p>
            <a:pPr marL="342900" indent="-342900">
              <a:lnSpc>
                <a:spcPct val="150000"/>
              </a:lnSpc>
              <a:buFont typeface="Wingdings" panose="05000000000000000000" pitchFamily="2" charset="2"/>
              <a:buChar char="l"/>
            </a:pPr>
            <a:r>
              <a:rPr lang="en-US" altLang="zh-CN" sz="2000" b="1" dirty="0">
                <a:ea typeface="微软雅黑" panose="020B0503020204020204" pitchFamily="34" charset="-122"/>
              </a:rPr>
              <a:t>Tautological implication </a:t>
            </a:r>
            <a:r>
              <a:rPr lang="zh-CN" altLang="en-US" sz="2000" b="1" dirty="0">
                <a:ea typeface="微软雅黑" panose="020B0503020204020204" pitchFamily="34" charset="-122"/>
              </a:rPr>
              <a:t>永真蕴含式</a:t>
            </a:r>
          </a:p>
          <a:p>
            <a:pPr marL="342900" indent="-342900">
              <a:lnSpc>
                <a:spcPct val="150000"/>
              </a:lnSpc>
              <a:buFont typeface="Wingdings" panose="05000000000000000000" pitchFamily="2" charset="2"/>
              <a:buChar char="l"/>
            </a:pPr>
            <a:r>
              <a:rPr lang="en-US" altLang="zh-CN" sz="2000" b="1" dirty="0">
                <a:ea typeface="微软雅黑" panose="020B0503020204020204" pitchFamily="34" charset="-122"/>
              </a:rPr>
              <a:t>Substitution rule </a:t>
            </a:r>
            <a:r>
              <a:rPr lang="zh-CN" altLang="en-US" sz="2000" b="1" dirty="0">
                <a:ea typeface="微软雅黑" panose="020B0503020204020204" pitchFamily="34" charset="-122"/>
              </a:rPr>
              <a:t>代入规则</a:t>
            </a:r>
          </a:p>
          <a:p>
            <a:pPr marL="342900" indent="-342900">
              <a:lnSpc>
                <a:spcPct val="150000"/>
              </a:lnSpc>
              <a:buFont typeface="Wingdings" panose="05000000000000000000" pitchFamily="2" charset="2"/>
              <a:buChar char="l"/>
            </a:pPr>
            <a:r>
              <a:rPr lang="en-US" altLang="zh-CN" sz="2000" b="1" dirty="0">
                <a:ea typeface="微软雅黑" panose="020B0503020204020204" pitchFamily="34" charset="-122"/>
              </a:rPr>
              <a:t>Replacement rule </a:t>
            </a:r>
            <a:r>
              <a:rPr lang="zh-CN" altLang="en-US" sz="2000" b="1" dirty="0">
                <a:ea typeface="微软雅黑" panose="020B0503020204020204" pitchFamily="34" charset="-122"/>
              </a:rPr>
              <a:t>替换规则</a:t>
            </a:r>
          </a:p>
          <a:p>
            <a:pPr marL="342900" indent="-342900">
              <a:lnSpc>
                <a:spcPct val="150000"/>
              </a:lnSpc>
              <a:buFont typeface="Wingdings" panose="05000000000000000000" pitchFamily="2" charset="2"/>
              <a:buChar char="l"/>
            </a:pPr>
            <a:r>
              <a:rPr lang="en-US" altLang="zh-CN" sz="2000" b="1" dirty="0">
                <a:solidFill>
                  <a:srgbClr val="FF0000"/>
                </a:solidFill>
                <a:ea typeface="微软雅黑" panose="020B0503020204020204" pitchFamily="34" charset="-122"/>
              </a:rPr>
              <a:t>Logical equivalences </a:t>
            </a:r>
            <a:r>
              <a:rPr lang="zh-CN" altLang="en-US" sz="2000" b="1" dirty="0">
                <a:solidFill>
                  <a:srgbClr val="FF0000"/>
                </a:solidFill>
                <a:ea typeface="微软雅黑" panose="020B0503020204020204" pitchFamily="34" charset="-122"/>
              </a:rPr>
              <a:t>常用逻辑恒等式（</a:t>
            </a:r>
            <a:r>
              <a:rPr lang="en-US" altLang="zh-CN" sz="2000" b="1" dirty="0">
                <a:solidFill>
                  <a:srgbClr val="FF0000"/>
                </a:solidFill>
                <a:ea typeface="微软雅黑" panose="020B0503020204020204" pitchFamily="34" charset="-122"/>
              </a:rPr>
              <a:t>30</a:t>
            </a:r>
            <a:r>
              <a:rPr lang="zh-CN" altLang="en-US" sz="2000" b="1" dirty="0">
                <a:solidFill>
                  <a:srgbClr val="FF0000"/>
                </a:solidFill>
                <a:ea typeface="微软雅黑" panose="020B0503020204020204" pitchFamily="34" charset="-122"/>
              </a:rPr>
              <a:t>）</a:t>
            </a:r>
          </a:p>
          <a:p>
            <a:pPr marL="342900" indent="-342900">
              <a:lnSpc>
                <a:spcPct val="150000"/>
              </a:lnSpc>
              <a:buFont typeface="Wingdings" panose="05000000000000000000" pitchFamily="2" charset="2"/>
              <a:buChar char="l"/>
            </a:pPr>
            <a:r>
              <a:rPr lang="en-US" altLang="zh-CN" sz="2000" b="1" dirty="0">
                <a:solidFill>
                  <a:srgbClr val="FF0000"/>
                </a:solidFill>
                <a:ea typeface="微软雅黑" panose="020B0503020204020204" pitchFamily="34" charset="-122"/>
              </a:rPr>
              <a:t>Tautological implications </a:t>
            </a:r>
            <a:r>
              <a:rPr lang="zh-CN" altLang="en-US" sz="2000" b="1" dirty="0">
                <a:solidFill>
                  <a:srgbClr val="FF0000"/>
                </a:solidFill>
                <a:ea typeface="微软雅黑" panose="020B0503020204020204" pitchFamily="34" charset="-122"/>
              </a:rPr>
              <a:t>常用永真蕴含式（</a:t>
            </a:r>
            <a:r>
              <a:rPr lang="en-US" altLang="zh-CN" sz="2000" b="1" dirty="0">
                <a:solidFill>
                  <a:srgbClr val="FF0000"/>
                </a:solidFill>
                <a:ea typeface="微软雅黑" panose="020B0503020204020204" pitchFamily="34" charset="-122"/>
              </a:rPr>
              <a:t>16</a:t>
            </a:r>
            <a:r>
              <a:rPr lang="zh-CN" altLang="en-US" sz="2000" b="1" dirty="0">
                <a:solidFill>
                  <a:srgbClr val="FF0000"/>
                </a:solidFill>
                <a:ea typeface="微软雅黑" panose="020B0503020204020204" pitchFamily="34" charset="-122"/>
              </a:rPr>
              <a:t>）</a:t>
            </a:r>
          </a:p>
          <a:p>
            <a:pPr marL="342900" indent="-342900">
              <a:lnSpc>
                <a:spcPct val="150000"/>
              </a:lnSpc>
              <a:buFont typeface="Wingdings" panose="05000000000000000000" pitchFamily="2" charset="2"/>
              <a:buChar char="l"/>
            </a:pPr>
            <a:endParaRPr lang="en-US" altLang="zh-CN" sz="2000" b="1" dirty="0">
              <a:solidFill>
                <a:srgbClr val="FF0000"/>
              </a:solidFill>
              <a:ea typeface="微软雅黑" panose="020B0503020204020204" pitchFamily="34" charset="-122"/>
            </a:endParaRPr>
          </a:p>
        </p:txBody>
      </p:sp>
      <p:sp>
        <p:nvSpPr>
          <p:cNvPr id="15" name="矩形: 圆顶角 14">
            <a:extLst>
              <a:ext uri="{FF2B5EF4-FFF2-40B4-BE49-F238E27FC236}">
                <a16:creationId xmlns:a16="http://schemas.microsoft.com/office/drawing/2014/main" id="{989A9A84-16CF-47B4-B412-CD31FF01BA1E}"/>
              </a:ext>
            </a:extLst>
          </p:cNvPr>
          <p:cNvSpPr/>
          <p:nvPr/>
        </p:nvSpPr>
        <p:spPr>
          <a:xfrm>
            <a:off x="2133600" y="1516741"/>
            <a:ext cx="9682843" cy="429983"/>
          </a:xfrm>
          <a:prstGeom prst="round2Same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002060"/>
                </a:solidFill>
              </a:rPr>
              <a:t>Tips</a:t>
            </a:r>
            <a:endParaRPr lang="zh-CN" altLang="en-US" sz="2000" b="1" dirty="0">
              <a:solidFill>
                <a:srgbClr val="002060"/>
              </a:solidFill>
            </a:endParaRPr>
          </a:p>
        </p:txBody>
      </p:sp>
    </p:spTree>
    <p:extLst>
      <p:ext uri="{BB962C8B-B14F-4D97-AF65-F5344CB8AC3E}">
        <p14:creationId xmlns:p14="http://schemas.microsoft.com/office/powerpoint/2010/main" val="273446529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Homework</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938B46AC-F1A9-4091-B1B4-DF430D6183A0}"/>
              </a:ext>
            </a:extLst>
          </p:cNvPr>
          <p:cNvSpPr txBox="1">
            <a:spLocks noChangeArrowheads="1"/>
          </p:cNvSpPr>
          <p:nvPr/>
        </p:nvSpPr>
        <p:spPr>
          <a:xfrm>
            <a:off x="2095500" y="1279616"/>
            <a:ext cx="9642916" cy="5213259"/>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3200" b="1" dirty="0">
                <a:ea typeface="宋体" panose="02010600030101010101" pitchFamily="2" charset="-122"/>
                <a:cs typeface="Times New Roman" panose="02020603050405020304" pitchFamily="18" charset="0"/>
              </a:rPr>
              <a:t> Exercises in Chapter 1</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10</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11(1)(4)(5)</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12</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14(1)(3)</a:t>
            </a:r>
            <a:r>
              <a:rPr lang="zh-CN" altLang="en-US" sz="2800" b="1" dirty="0">
                <a:ea typeface="宋体" panose="02010600030101010101" pitchFamily="2" charset="-122"/>
                <a:cs typeface="Times New Roman" panose="02020603050405020304" pitchFamily="18" charset="0"/>
              </a:rPr>
              <a:t>、</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15(2)(4)(6)</a:t>
            </a:r>
          </a:p>
          <a:p>
            <a:pPr lvl="1">
              <a:buFont typeface="Wingdings" panose="05000000000000000000" pitchFamily="2" charset="2"/>
              <a:buChar char="Ø"/>
            </a:pPr>
            <a:endParaRPr lang="en-US" altLang="zh-CN" sz="2800" b="1" dirty="0">
              <a:ea typeface="宋体" panose="02010600030101010101" pitchFamily="2" charset="-122"/>
              <a:cs typeface="Times New Roman" panose="02020603050405020304" pitchFamily="18" charset="0"/>
            </a:endParaRPr>
          </a:p>
          <a:p>
            <a:pPr marL="228600" lvl="1">
              <a:spcBef>
                <a:spcPts val="1000"/>
              </a:spcBef>
              <a:buFont typeface="Wingdings" panose="05000000000000000000" pitchFamily="2" charset="2"/>
              <a:buChar char="l"/>
            </a:pPr>
            <a:r>
              <a:rPr lang="en-US" altLang="zh-CN" sz="3200" b="1" dirty="0">
                <a:ea typeface="宋体" panose="02010600030101010101" pitchFamily="2" charset="-122"/>
                <a:cs typeface="Times New Roman" panose="02020603050405020304" pitchFamily="18" charset="0"/>
              </a:rPr>
              <a:t> Supplement: prove the following formula is equivalent</a:t>
            </a:r>
          </a:p>
          <a:p>
            <a:pPr lvl="1">
              <a:buFont typeface="Wingdings" panose="05000000000000000000" pitchFamily="2" charset="2"/>
              <a:buChar char="Ø"/>
            </a:pPr>
            <a:endParaRPr lang="en-US" altLang="zh-CN" sz="2800" b="1" dirty="0">
              <a:ea typeface="宋体" panose="02010600030101010101" pitchFamily="2" charset="-122"/>
              <a:cs typeface="Times New Roman" panose="02020603050405020304" pitchFamily="18" charset="0"/>
            </a:endParaRPr>
          </a:p>
        </p:txBody>
      </p:sp>
      <p:pic>
        <p:nvPicPr>
          <p:cNvPr id="13" name="Object 4" descr="1821252295835546">
            <a:extLst>
              <a:ext uri="{FF2B5EF4-FFF2-40B4-BE49-F238E27FC236}">
                <a16:creationId xmlns:a16="http://schemas.microsoft.com/office/drawing/2014/main" id="{00D2F915-2E28-4C36-9586-C9F6F305C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595" y="5981022"/>
            <a:ext cx="88931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33200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Up Next</a:t>
            </a:r>
            <a:r>
              <a:rPr lang="zh-CN" altLang="en-US" sz="4800" b="1" dirty="0">
                <a:solidFill>
                  <a:schemeClr val="bg1"/>
                </a:solidFill>
                <a:effectLst>
                  <a:outerShdw blurRad="38100" dist="38100" dir="2700000" algn="tl">
                    <a:srgbClr val="000000">
                      <a:alpha val="43137"/>
                    </a:srgbClr>
                  </a:outerShdw>
                </a:effectLst>
                <a:cs typeface="+mn-ea"/>
                <a:sym typeface="+mn-lt"/>
              </a:rPr>
              <a:t> </a:t>
            </a:r>
            <a:r>
              <a:rPr lang="en-US" altLang="zh-CN" sz="4800" b="1" dirty="0">
                <a:solidFill>
                  <a:schemeClr val="bg1"/>
                </a:solidFill>
                <a:effectLst>
                  <a:outerShdw blurRad="38100" dist="38100" dir="2700000" algn="tl">
                    <a:srgbClr val="000000">
                      <a:alpha val="43137"/>
                    </a:srgbClr>
                  </a:outerShdw>
                </a:effectLst>
                <a:cs typeface="+mn-ea"/>
                <a:sym typeface="+mn-lt"/>
              </a:rPr>
              <a:t>…</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矩形: 圆角 12">
            <a:extLst>
              <a:ext uri="{FF2B5EF4-FFF2-40B4-BE49-F238E27FC236}">
                <a16:creationId xmlns:a16="http://schemas.microsoft.com/office/drawing/2014/main" id="{2A4FBD72-2762-4ACE-80F0-AE26038AE252}"/>
              </a:ext>
            </a:extLst>
          </p:cNvPr>
          <p:cNvSpPr/>
          <p:nvPr/>
        </p:nvSpPr>
        <p:spPr>
          <a:xfrm>
            <a:off x="2155373" y="1643431"/>
            <a:ext cx="9639300" cy="4464362"/>
          </a:xfrm>
          <a:prstGeom prst="roundRect">
            <a:avLst>
              <a:gd name="adj" fmla="val 2561"/>
            </a:avLst>
          </a:prstGeom>
          <a:solidFill>
            <a:srgbClr val="F7F5B4">
              <a:alpha val="50980"/>
            </a:srgbClr>
          </a:solidFill>
          <a:ln w="38100">
            <a:solidFill>
              <a:srgbClr val="FF9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4" name="文本框 13">
            <a:extLst>
              <a:ext uri="{FF2B5EF4-FFF2-40B4-BE49-F238E27FC236}">
                <a16:creationId xmlns:a16="http://schemas.microsoft.com/office/drawing/2014/main" id="{0E7C403A-4721-4100-BA4D-5E1F323132D2}"/>
              </a:ext>
            </a:extLst>
          </p:cNvPr>
          <p:cNvSpPr txBox="1"/>
          <p:nvPr/>
        </p:nvSpPr>
        <p:spPr>
          <a:xfrm>
            <a:off x="2237112" y="2009329"/>
            <a:ext cx="9682839" cy="1478418"/>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3200" b="1" dirty="0">
                <a:solidFill>
                  <a:schemeClr val="accent2"/>
                </a:solidFill>
                <a:ea typeface="微软雅黑" panose="020B0503020204020204" pitchFamily="34" charset="-122"/>
              </a:rPr>
              <a:t>Duality principle</a:t>
            </a:r>
          </a:p>
          <a:p>
            <a:pPr marL="342900" indent="-342900">
              <a:lnSpc>
                <a:spcPct val="150000"/>
              </a:lnSpc>
              <a:buFont typeface="Wingdings" panose="05000000000000000000" pitchFamily="2" charset="2"/>
              <a:buChar char="l"/>
            </a:pPr>
            <a:r>
              <a:rPr lang="en-US" altLang="zh-CN" sz="3200" b="1" dirty="0">
                <a:solidFill>
                  <a:schemeClr val="accent2"/>
                </a:solidFill>
                <a:ea typeface="微软雅黑" panose="020B0503020204020204" pitchFamily="34" charset="-122"/>
              </a:rPr>
              <a:t>Paradigm and its determination</a:t>
            </a:r>
          </a:p>
        </p:txBody>
      </p:sp>
      <p:sp>
        <p:nvSpPr>
          <p:cNvPr id="15" name="矩形: 圆顶角 14">
            <a:extLst>
              <a:ext uri="{FF2B5EF4-FFF2-40B4-BE49-F238E27FC236}">
                <a16:creationId xmlns:a16="http://schemas.microsoft.com/office/drawing/2014/main" id="{989A9A84-16CF-47B4-B412-CD31FF01BA1E}"/>
              </a:ext>
            </a:extLst>
          </p:cNvPr>
          <p:cNvSpPr/>
          <p:nvPr/>
        </p:nvSpPr>
        <p:spPr>
          <a:xfrm>
            <a:off x="2133600" y="1516741"/>
            <a:ext cx="9682843" cy="429983"/>
          </a:xfrm>
          <a:prstGeom prst="round2Same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002060"/>
                </a:solidFill>
              </a:rPr>
              <a:t>Next Lecture</a:t>
            </a:r>
            <a:endParaRPr lang="zh-CN" altLang="en-US" sz="2000" b="1" dirty="0">
              <a:solidFill>
                <a:srgbClr val="002060"/>
              </a:solidFill>
            </a:endParaRPr>
          </a:p>
        </p:txBody>
      </p:sp>
    </p:spTree>
    <p:extLst>
      <p:ext uri="{BB962C8B-B14F-4D97-AF65-F5344CB8AC3E}">
        <p14:creationId xmlns:p14="http://schemas.microsoft.com/office/powerpoint/2010/main" val="24745872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C04545-2802-4FCF-BD2E-FE2CAE3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38" y="394817"/>
            <a:ext cx="6626927" cy="6068369"/>
          </a:xfrm>
          <a:prstGeom prst="rect">
            <a:avLst/>
          </a:prstGeom>
        </p:spPr>
      </p:pic>
      <p:pic>
        <p:nvPicPr>
          <p:cNvPr id="4" name="图片 3">
            <a:extLst>
              <a:ext uri="{FF2B5EF4-FFF2-40B4-BE49-F238E27FC236}">
                <a16:creationId xmlns:a16="http://schemas.microsoft.com/office/drawing/2014/main" id="{1DA241D7-B97E-4B16-BB15-99D163049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2538" y="5066856"/>
            <a:ext cx="6626927" cy="1069536"/>
          </a:xfrm>
          <a:prstGeom prst="rect">
            <a:avLst/>
          </a:prstGeom>
        </p:spPr>
      </p:pic>
      <p:grpSp>
        <p:nvGrpSpPr>
          <p:cNvPr id="5" name="Group 44">
            <a:extLst>
              <a:ext uri="{FF2B5EF4-FFF2-40B4-BE49-F238E27FC236}">
                <a16:creationId xmlns:a16="http://schemas.microsoft.com/office/drawing/2014/main" id="{096E4B33-F89F-4985-8780-100AC33DCC33}"/>
              </a:ext>
            </a:extLst>
          </p:cNvPr>
          <p:cNvGrpSpPr>
            <a:grpSpLocks noChangeAspect="1"/>
          </p:cNvGrpSpPr>
          <p:nvPr/>
        </p:nvGrpSpPr>
        <p:grpSpPr bwMode="auto">
          <a:xfrm rot="21339516">
            <a:off x="5332414" y="5414174"/>
            <a:ext cx="1527175" cy="273302"/>
            <a:chOff x="2062" y="3556"/>
            <a:chExt cx="1749" cy="313"/>
          </a:xfrm>
        </p:grpSpPr>
        <p:sp>
          <p:nvSpPr>
            <p:cNvPr id="6" name="Freeform 45">
              <a:extLst>
                <a:ext uri="{FF2B5EF4-FFF2-40B4-BE49-F238E27FC236}">
                  <a16:creationId xmlns:a16="http://schemas.microsoft.com/office/drawing/2014/main" id="{C8189997-D278-41AC-9D5D-767D2794CCE7}"/>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6">
              <a:extLst>
                <a:ext uri="{FF2B5EF4-FFF2-40B4-BE49-F238E27FC236}">
                  <a16:creationId xmlns:a16="http://schemas.microsoft.com/office/drawing/2014/main" id="{D12FFF93-AA62-453D-8582-AFD3F69A604E}"/>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7">
              <a:extLst>
                <a:ext uri="{FF2B5EF4-FFF2-40B4-BE49-F238E27FC236}">
                  <a16:creationId xmlns:a16="http://schemas.microsoft.com/office/drawing/2014/main" id="{86257049-5E40-4F01-90BC-ABCCD0E5B0D2}"/>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8">
              <a:extLst>
                <a:ext uri="{FF2B5EF4-FFF2-40B4-BE49-F238E27FC236}">
                  <a16:creationId xmlns:a16="http://schemas.microsoft.com/office/drawing/2014/main" id="{3AC4D908-3318-46B4-8023-37468DED65B5}"/>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9">
              <a:extLst>
                <a:ext uri="{FF2B5EF4-FFF2-40B4-BE49-F238E27FC236}">
                  <a16:creationId xmlns:a16="http://schemas.microsoft.com/office/drawing/2014/main" id="{20BEA49B-EEB0-426D-A9DD-BA75DE0C47B5}"/>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 name="文本框 10">
            <a:extLst>
              <a:ext uri="{FF2B5EF4-FFF2-40B4-BE49-F238E27FC236}">
                <a16:creationId xmlns:a16="http://schemas.microsoft.com/office/drawing/2014/main" id="{48A9758E-41A3-41D5-AD49-1C8B7D043580}"/>
              </a:ext>
            </a:extLst>
          </p:cNvPr>
          <p:cNvSpPr txBox="1"/>
          <p:nvPr/>
        </p:nvSpPr>
        <p:spPr>
          <a:xfrm rot="21349005">
            <a:off x="3686445" y="2872332"/>
            <a:ext cx="4836581" cy="1569660"/>
          </a:xfrm>
          <a:prstGeom prst="rect">
            <a:avLst/>
          </a:prstGeom>
          <a:noFill/>
        </p:spPr>
        <p:txBody>
          <a:bodyPr wrap="none" rtlCol="0">
            <a:spAutoFit/>
          </a:bodyPr>
          <a:lstStyle/>
          <a:p>
            <a:pPr algn="ctr"/>
            <a:r>
              <a:rPr lang="en-US" altLang="zh-CN" sz="9600" dirty="0">
                <a:solidFill>
                  <a:schemeClr val="bg1"/>
                </a:solidFill>
                <a:cs typeface="+mn-ea"/>
                <a:sym typeface="+mn-lt"/>
              </a:rPr>
              <a:t>The End</a:t>
            </a:r>
            <a:endParaRPr lang="zh-CN" altLang="en-US" sz="9600" dirty="0">
              <a:solidFill>
                <a:schemeClr val="bg1"/>
              </a:solidFill>
              <a:cs typeface="+mn-ea"/>
              <a:sym typeface="+mn-lt"/>
            </a:endParaRPr>
          </a:p>
        </p:txBody>
      </p:sp>
      <p:sp>
        <p:nvSpPr>
          <p:cNvPr id="12" name="文本框 11">
            <a:extLst>
              <a:ext uri="{FF2B5EF4-FFF2-40B4-BE49-F238E27FC236}">
                <a16:creationId xmlns:a16="http://schemas.microsoft.com/office/drawing/2014/main" id="{25FCC259-BDA4-4441-BF07-B2DF07696EE2}"/>
              </a:ext>
            </a:extLst>
          </p:cNvPr>
          <p:cNvSpPr txBox="1"/>
          <p:nvPr/>
        </p:nvSpPr>
        <p:spPr>
          <a:xfrm rot="21303325">
            <a:off x="4092967" y="4405319"/>
            <a:ext cx="4006067" cy="671146"/>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cs typeface="+mn-ea"/>
                <a:sym typeface="+mn-lt"/>
              </a:rPr>
              <a:t>Thanks</a:t>
            </a:r>
          </a:p>
        </p:txBody>
      </p:sp>
    </p:spTree>
    <p:extLst>
      <p:ext uri="{BB962C8B-B14F-4D97-AF65-F5344CB8AC3E}">
        <p14:creationId xmlns:p14="http://schemas.microsoft.com/office/powerpoint/2010/main" val="294956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1381334"/>
            <a:ext cx="12191999" cy="4216539"/>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1 Propositional Logic</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1.2 Propositional variable &amp; Compound Formula </a:t>
            </a:r>
          </a:p>
          <a:p>
            <a:pPr algn="ctr"/>
            <a:r>
              <a:rPr lang="en-US" altLang="zh-CN" sz="4000" dirty="0">
                <a:solidFill>
                  <a:schemeClr val="bg1"/>
                </a:solidFill>
                <a:effectLst>
                  <a:outerShdw blurRad="38100" dist="38100" dir="2700000" algn="tl">
                    <a:srgbClr val="000000">
                      <a:alpha val="43137"/>
                    </a:srgbClr>
                  </a:outerShdw>
                </a:effectLst>
                <a:cs typeface="+mn-ea"/>
                <a:sym typeface="+mn-lt"/>
              </a:rPr>
              <a:t>1.3 Tautology &amp; Logical Equivalences</a:t>
            </a:r>
          </a:p>
          <a:p>
            <a:pPr algn="ctr"/>
            <a:r>
              <a:rPr lang="en-US" altLang="zh-CN" sz="4000" dirty="0">
                <a:solidFill>
                  <a:schemeClr val="bg1"/>
                </a:solidFill>
                <a:effectLst>
                  <a:outerShdw blurRad="38100" dist="38100" dir="2700000" algn="tl">
                    <a:srgbClr val="000000">
                      <a:alpha val="43137"/>
                    </a:srgbClr>
                  </a:outerShdw>
                </a:effectLst>
                <a:cs typeface="+mn-ea"/>
                <a:sym typeface="+mn-lt"/>
              </a:rPr>
              <a:t>1.4 Tautological implication</a:t>
            </a:r>
          </a:p>
          <a:p>
            <a:pPr algn="ctr"/>
            <a:endParaRPr lang="en-US" altLang="zh-CN" sz="4000" dirty="0">
              <a:solidFill>
                <a:schemeClr val="bg1"/>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9377549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989511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Compound formula</a:t>
            </a:r>
            <a:r>
              <a:rPr lang="zh-CN" altLang="en-US" sz="4800" b="1" dirty="0">
                <a:solidFill>
                  <a:schemeClr val="bg1"/>
                </a:solidFill>
                <a:effectLst>
                  <a:outerShdw blurRad="38100" dist="38100" dir="2700000" algn="tl">
                    <a:srgbClr val="000000">
                      <a:alpha val="43137"/>
                    </a:srgbClr>
                  </a:outerShdw>
                </a:effectLst>
                <a:cs typeface="+mn-ea"/>
                <a:sym typeface="+mn-lt"/>
              </a:rPr>
              <a:t>（合式公式）</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9" name="Rectangle 3">
            <a:extLst>
              <a:ext uri="{FF2B5EF4-FFF2-40B4-BE49-F238E27FC236}">
                <a16:creationId xmlns:a16="http://schemas.microsoft.com/office/drawing/2014/main" id="{24AACE25-E26B-497A-BADE-227EBB5179A1}"/>
              </a:ext>
            </a:extLst>
          </p:cNvPr>
          <p:cNvSpPr txBox="1">
            <a:spLocks noChangeArrowheads="1"/>
          </p:cNvSpPr>
          <p:nvPr/>
        </p:nvSpPr>
        <p:spPr>
          <a:xfrm>
            <a:off x="2135190" y="1268414"/>
            <a:ext cx="9895114" cy="49688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Char char="l"/>
              <a:defRPr/>
            </a:pPr>
            <a:r>
              <a:rPr lang="en-US" altLang="zh-CN" b="1" dirty="0">
                <a:solidFill>
                  <a:srgbClr val="0070C0"/>
                </a:solidFill>
              </a:rPr>
              <a:t> Propositional variable</a:t>
            </a:r>
            <a:endParaRPr lang="zh-CN" altLang="en-US" b="1" dirty="0">
              <a:solidFill>
                <a:srgbClr val="0070C0"/>
              </a:solidFill>
            </a:endParaRPr>
          </a:p>
          <a:p>
            <a:pPr lvl="1">
              <a:lnSpc>
                <a:spcPct val="100000"/>
              </a:lnSpc>
              <a:buFont typeface="Wingdings" panose="05000000000000000000" pitchFamily="2" charset="2"/>
              <a:buChar char="Ø"/>
              <a:defRPr/>
            </a:pPr>
            <a:r>
              <a:rPr lang="en-US" altLang="zh-CN" dirty="0"/>
              <a:t>An abstract proposition</a:t>
            </a:r>
          </a:p>
          <a:p>
            <a:pPr lvl="1">
              <a:lnSpc>
                <a:spcPct val="100000"/>
              </a:lnSpc>
              <a:buFont typeface="Wingdings" panose="05000000000000000000" pitchFamily="2" charset="2"/>
              <a:buChar char="Ø"/>
              <a:defRPr/>
            </a:pPr>
            <a:r>
              <a:rPr lang="en-US" altLang="zh-CN" dirty="0"/>
              <a:t>Cannot determine the true value</a:t>
            </a:r>
          </a:p>
          <a:p>
            <a:pPr lvl="1">
              <a:lnSpc>
                <a:spcPct val="100000"/>
              </a:lnSpc>
              <a:buFont typeface="Wingdings" panose="05000000000000000000" pitchFamily="2" charset="2"/>
              <a:buChar char="Ø"/>
              <a:defRPr/>
            </a:pPr>
            <a:endParaRPr lang="en-US" altLang="zh-CN" dirty="0"/>
          </a:p>
          <a:p>
            <a:pPr>
              <a:lnSpc>
                <a:spcPct val="80000"/>
              </a:lnSpc>
              <a:buFont typeface="Wingdings" panose="05000000000000000000" pitchFamily="2" charset="2"/>
              <a:buChar char="l"/>
              <a:defRPr/>
            </a:pPr>
            <a:r>
              <a:rPr lang="en-US" altLang="zh-CN" b="1" dirty="0">
                <a:solidFill>
                  <a:srgbClr val="0070C0"/>
                </a:solidFill>
              </a:rPr>
              <a:t>Definition</a:t>
            </a:r>
            <a:r>
              <a:rPr lang="zh-CN" altLang="en-US" b="1" dirty="0">
                <a:solidFill>
                  <a:srgbClr val="0070C0"/>
                </a:solidFill>
              </a:rPr>
              <a:t> </a:t>
            </a:r>
            <a:r>
              <a:rPr lang="en-US" altLang="zh-CN" b="1" dirty="0">
                <a:solidFill>
                  <a:srgbClr val="0070C0"/>
                </a:solidFill>
              </a:rPr>
              <a:t>of compound formula </a:t>
            </a:r>
            <a:endParaRPr lang="zh-CN" altLang="en-US" b="1" dirty="0">
              <a:solidFill>
                <a:srgbClr val="0070C0"/>
              </a:solidFill>
            </a:endParaRPr>
          </a:p>
          <a:p>
            <a:pPr marL="0" lvl="1">
              <a:lnSpc>
                <a:spcPct val="100000"/>
              </a:lnSpc>
              <a:buFontTx/>
              <a:buNone/>
              <a:defRPr/>
            </a:pPr>
            <a:r>
              <a:rPr lang="en-US" altLang="zh-CN" dirty="0"/>
              <a:t>   (1) </a:t>
            </a:r>
            <a:r>
              <a:rPr lang="en-US" altLang="zh-CN" b="1" dirty="0">
                <a:solidFill>
                  <a:srgbClr val="FF0000"/>
                </a:solidFill>
              </a:rPr>
              <a:t>T </a:t>
            </a:r>
            <a:r>
              <a:rPr lang="en-US" altLang="zh-CN" dirty="0"/>
              <a:t>and </a:t>
            </a:r>
            <a:r>
              <a:rPr lang="en-US" altLang="zh-CN" b="1" dirty="0">
                <a:solidFill>
                  <a:srgbClr val="FF0000"/>
                </a:solidFill>
              </a:rPr>
              <a:t>F </a:t>
            </a:r>
            <a:r>
              <a:rPr lang="en-US" altLang="zh-CN" dirty="0"/>
              <a:t>are compound formulas;</a:t>
            </a:r>
            <a:endParaRPr lang="zh-CN" altLang="en-US" dirty="0"/>
          </a:p>
          <a:p>
            <a:pPr marL="0" lvl="1">
              <a:lnSpc>
                <a:spcPct val="100000"/>
              </a:lnSpc>
              <a:buFontTx/>
              <a:buNone/>
              <a:defRPr/>
            </a:pPr>
            <a:r>
              <a:rPr lang="en-US" altLang="zh-CN" dirty="0"/>
              <a:t>   (2) A single </a:t>
            </a:r>
            <a:r>
              <a:rPr lang="en-US" altLang="zh-CN" b="1" dirty="0">
                <a:solidFill>
                  <a:srgbClr val="FF0000"/>
                </a:solidFill>
              </a:rPr>
              <a:t>propositional variable </a:t>
            </a:r>
            <a:r>
              <a:rPr lang="en-US" altLang="zh-CN" b="1" i="1" dirty="0">
                <a:solidFill>
                  <a:srgbClr val="FF0000"/>
                </a:solidFill>
              </a:rPr>
              <a:t>A</a:t>
            </a:r>
            <a:r>
              <a:rPr lang="en-US" altLang="zh-CN" b="1" dirty="0">
                <a:solidFill>
                  <a:srgbClr val="FF0000"/>
                </a:solidFill>
              </a:rPr>
              <a:t> </a:t>
            </a:r>
            <a:r>
              <a:rPr lang="en-US" altLang="zh-CN" dirty="0"/>
              <a:t>is a compound formula;</a:t>
            </a:r>
          </a:p>
          <a:p>
            <a:pPr marL="0" lvl="1">
              <a:lnSpc>
                <a:spcPct val="100000"/>
              </a:lnSpc>
              <a:buFontTx/>
              <a:buNone/>
              <a:defRPr/>
            </a:pPr>
            <a:r>
              <a:rPr lang="zh-CN" altLang="en-US" dirty="0"/>
              <a:t>   </a:t>
            </a:r>
            <a:r>
              <a:rPr lang="en-US" altLang="zh-CN" dirty="0"/>
              <a:t>(3) If </a:t>
            </a:r>
            <a:r>
              <a:rPr lang="en-US" altLang="zh-CN" i="1" dirty="0"/>
              <a:t>A</a:t>
            </a:r>
            <a:r>
              <a:rPr lang="zh-CN" altLang="en-US" dirty="0"/>
              <a:t> </a:t>
            </a:r>
            <a:r>
              <a:rPr lang="en-US" altLang="zh-CN" dirty="0"/>
              <a:t>is a compound formula, then </a:t>
            </a:r>
            <a:r>
              <a:rPr lang="en-US" altLang="zh-CN" b="1" dirty="0">
                <a:solidFill>
                  <a:srgbClr val="FF0000"/>
                </a:solidFill>
              </a:rPr>
              <a:t>¬</a:t>
            </a:r>
            <a:r>
              <a:rPr lang="en-US" altLang="zh-CN" b="1" i="1" dirty="0">
                <a:solidFill>
                  <a:srgbClr val="FF0000"/>
                </a:solidFill>
              </a:rPr>
              <a:t>A</a:t>
            </a:r>
            <a:r>
              <a:rPr lang="zh-CN" altLang="en-US" b="1" dirty="0">
                <a:solidFill>
                  <a:srgbClr val="FF0000"/>
                </a:solidFill>
              </a:rPr>
              <a:t> </a:t>
            </a:r>
            <a:r>
              <a:rPr lang="en-US" altLang="zh-CN" dirty="0"/>
              <a:t>is also a compound formula;</a:t>
            </a:r>
            <a:endParaRPr lang="zh-CN" altLang="en-US" dirty="0"/>
          </a:p>
          <a:p>
            <a:pPr marL="0" lvl="1">
              <a:lnSpc>
                <a:spcPct val="100000"/>
              </a:lnSpc>
              <a:buFontTx/>
              <a:buNone/>
              <a:defRPr/>
            </a:pPr>
            <a:r>
              <a:rPr lang="zh-CN" altLang="en-US" dirty="0"/>
              <a:t>   </a:t>
            </a:r>
            <a:r>
              <a:rPr lang="en-US" altLang="zh-CN" dirty="0"/>
              <a:t>(4) If </a:t>
            </a:r>
            <a:r>
              <a:rPr lang="en-US" altLang="zh-CN" i="1" dirty="0"/>
              <a:t>A</a:t>
            </a:r>
            <a:r>
              <a:rPr lang="zh-CN" altLang="en-US" dirty="0"/>
              <a:t> </a:t>
            </a:r>
            <a:r>
              <a:rPr lang="en-US" altLang="zh-CN" dirty="0"/>
              <a:t>and </a:t>
            </a:r>
            <a:r>
              <a:rPr lang="en-US" altLang="zh-CN" i="1" dirty="0"/>
              <a:t>B</a:t>
            </a:r>
            <a:r>
              <a:rPr lang="zh-CN" altLang="en-US" dirty="0"/>
              <a:t> </a:t>
            </a:r>
            <a:r>
              <a:rPr lang="en-US" altLang="zh-CN" dirty="0"/>
              <a:t>are compound formulas, then </a:t>
            </a:r>
            <a:r>
              <a:rPr lang="en-US" altLang="zh-CN" b="1" dirty="0">
                <a:solidFill>
                  <a:srgbClr val="FF0000"/>
                </a:solidFill>
              </a:rPr>
              <a:t>(</a:t>
            </a:r>
            <a:r>
              <a:rPr lang="en-US" altLang="zh-CN" b="1" i="1" dirty="0">
                <a:solidFill>
                  <a:srgbClr val="FF0000"/>
                </a:solidFill>
                <a:ea typeface="Arial Unicode MS" panose="020B0604020202020204" pitchFamily="34" charset="-122"/>
              </a:rPr>
              <a:t>A</a:t>
            </a:r>
            <a:r>
              <a:rPr lang="zh-CN" altLang="en-US" b="1" dirty="0">
                <a:solidFill>
                  <a:srgbClr val="FF0000"/>
                </a:solidFill>
                <a:sym typeface="Symbol" panose="05050102010706020507" pitchFamily="18" charset="2"/>
              </a:rPr>
              <a:t></a:t>
            </a:r>
            <a:r>
              <a:rPr lang="en-US" altLang="zh-CN" b="1" i="1" dirty="0">
                <a:solidFill>
                  <a:srgbClr val="FF0000"/>
                </a:solidFill>
                <a:ea typeface="Arial Unicode MS" panose="020B0604020202020204" pitchFamily="34" charset="-122"/>
                <a:sym typeface="Symbol" panose="05050102010706020507" pitchFamily="18" charset="2"/>
              </a:rPr>
              <a:t>B</a:t>
            </a:r>
            <a:r>
              <a:rPr lang="en-US" altLang="zh-CN" b="1" dirty="0">
                <a:solidFill>
                  <a:srgbClr val="FF0000"/>
                </a:solidFill>
                <a:ea typeface="Arial Unicode MS" panose="020B0604020202020204" pitchFamily="34" charset="-122"/>
                <a:sym typeface="Symbol" panose="05050102010706020507" pitchFamily="18" charset="2"/>
              </a:rPr>
              <a:t>)</a:t>
            </a:r>
            <a:r>
              <a:rPr lang="en-US" altLang="zh-CN" b="1" dirty="0">
                <a:solidFill>
                  <a:srgbClr val="FF0000"/>
                </a:solidFill>
                <a:sym typeface="Symbol" panose="05050102010706020507" pitchFamily="18" charset="2"/>
              </a:rPr>
              <a:t>, (</a:t>
            </a:r>
            <a:r>
              <a:rPr lang="en-US" altLang="zh-CN" b="1" i="1" dirty="0">
                <a:solidFill>
                  <a:srgbClr val="FF0000"/>
                </a:solidFill>
                <a:sym typeface="Symbol" panose="05050102010706020507" pitchFamily="18" charset="2"/>
              </a:rPr>
              <a:t>A</a:t>
            </a:r>
            <a:r>
              <a:rPr lang="en-US" altLang="zh-CN" b="1" dirty="0">
                <a:solidFill>
                  <a:srgbClr val="FF0000"/>
                </a:solidFill>
                <a:sym typeface="Symbol" panose="05050102010706020507" pitchFamily="18" charset="2"/>
              </a:rPr>
              <a:t></a:t>
            </a:r>
            <a:r>
              <a:rPr lang="en-US" altLang="zh-CN" b="1" i="1" dirty="0">
                <a:solidFill>
                  <a:srgbClr val="FF0000"/>
                </a:solidFill>
                <a:sym typeface="Symbol" panose="05050102010706020507" pitchFamily="18" charset="2"/>
              </a:rPr>
              <a:t>B</a:t>
            </a:r>
            <a:r>
              <a:rPr lang="en-US" altLang="zh-CN" b="1" dirty="0">
                <a:solidFill>
                  <a:srgbClr val="FF0000"/>
                </a:solidFill>
                <a:sym typeface="Symbol" panose="05050102010706020507" pitchFamily="18" charset="2"/>
              </a:rPr>
              <a:t>), (</a:t>
            </a:r>
            <a:r>
              <a:rPr lang="en-US" altLang="zh-CN" b="1" i="1" dirty="0">
                <a:solidFill>
                  <a:srgbClr val="FF0000"/>
                </a:solidFill>
                <a:sym typeface="Symbol" panose="05050102010706020507" pitchFamily="18" charset="2"/>
              </a:rPr>
              <a:t>A</a:t>
            </a:r>
            <a:r>
              <a:rPr lang="en-US" altLang="zh-CN" b="1" dirty="0">
                <a:solidFill>
                  <a:srgbClr val="FF0000"/>
                </a:solidFill>
                <a:sym typeface="Symbol" panose="05050102010706020507" pitchFamily="18" charset="2"/>
              </a:rPr>
              <a:t></a:t>
            </a:r>
            <a:r>
              <a:rPr lang="en-US" altLang="zh-CN" b="1" i="1" dirty="0">
                <a:solidFill>
                  <a:srgbClr val="FF0000"/>
                </a:solidFill>
                <a:sym typeface="Symbol" panose="05050102010706020507" pitchFamily="18" charset="2"/>
              </a:rPr>
              <a:t>B)</a:t>
            </a:r>
            <a:r>
              <a:rPr lang="en-US" altLang="zh-CN" b="1" dirty="0">
                <a:solidFill>
                  <a:srgbClr val="FF0000"/>
                </a:solidFill>
                <a:sym typeface="Symbol" panose="05050102010706020507" pitchFamily="18" charset="2"/>
              </a:rPr>
              <a:t> and (</a:t>
            </a:r>
            <a:r>
              <a:rPr lang="en-US" altLang="zh-CN" b="1" i="1" dirty="0">
                <a:solidFill>
                  <a:srgbClr val="FF0000"/>
                </a:solidFill>
                <a:sym typeface="Symbol" panose="05050102010706020507" pitchFamily="18" charset="2"/>
              </a:rPr>
              <a:t>A</a:t>
            </a:r>
            <a:r>
              <a:rPr lang="en-US" altLang="zh-CN" b="1" dirty="0">
                <a:solidFill>
                  <a:srgbClr val="FF0000"/>
                </a:solidFill>
                <a:sym typeface="Symbol" panose="05050102010706020507" pitchFamily="18" charset="2"/>
              </a:rPr>
              <a:t></a:t>
            </a:r>
            <a:r>
              <a:rPr lang="en-US" altLang="zh-CN" b="1" i="1" dirty="0">
                <a:solidFill>
                  <a:srgbClr val="FF0000"/>
                </a:solidFill>
                <a:sym typeface="Symbol" panose="05050102010706020507" pitchFamily="18" charset="2"/>
              </a:rPr>
              <a:t>B)</a:t>
            </a:r>
            <a:r>
              <a:rPr lang="zh-CN" altLang="en-US" dirty="0">
                <a:solidFill>
                  <a:schemeClr val="accent5">
                    <a:lumMod val="50000"/>
                  </a:schemeClr>
                </a:solidFill>
              </a:rPr>
              <a:t>  </a:t>
            </a:r>
            <a:r>
              <a:rPr lang="en-US" altLang="zh-CN" dirty="0"/>
              <a:t>are compound formulas;</a:t>
            </a:r>
            <a:endParaRPr lang="zh-CN" altLang="en-US" dirty="0"/>
          </a:p>
          <a:p>
            <a:pPr marL="0" lvl="1">
              <a:lnSpc>
                <a:spcPct val="100000"/>
              </a:lnSpc>
              <a:buFontTx/>
              <a:buNone/>
              <a:defRPr/>
            </a:pPr>
            <a:r>
              <a:rPr lang="zh-CN" altLang="en-US" dirty="0"/>
              <a:t>   </a:t>
            </a:r>
            <a:r>
              <a:rPr lang="en-US" altLang="zh-CN" dirty="0"/>
              <a:t>(5) A meaningful string generated using the rules (1)-(4) in a limited number and connected with connectives and parentheses is a compound formula</a:t>
            </a:r>
            <a:endParaRPr lang="zh-CN" altLang="en-US" dirty="0"/>
          </a:p>
        </p:txBody>
      </p:sp>
      <p:sp>
        <p:nvSpPr>
          <p:cNvPr id="12" name="矩形 11">
            <a:extLst>
              <a:ext uri="{FF2B5EF4-FFF2-40B4-BE49-F238E27FC236}">
                <a16:creationId xmlns:a16="http://schemas.microsoft.com/office/drawing/2014/main" id="{D9A87D2C-FD7E-4094-A8C3-DD4333110842}"/>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u="sng" dirty="0">
                <a:solidFill>
                  <a:schemeClr val="bg1"/>
                </a:solidFill>
                <a:cs typeface="+mn-ea"/>
                <a:sym typeface="+mn-lt"/>
              </a:rPr>
              <a:t>概念</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79943357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 calcmode="lin" valueType="num">
                                      <p:cBhvr additive="base">
                                        <p:cTn id="1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 calcmode="lin" valueType="num">
                                      <p:cBhvr additive="base">
                                        <p:cTn id="15"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 calcmode="lin" valueType="num">
                                      <p:cBhvr additive="base">
                                        <p:cTn id="21"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anim calcmode="lin" valueType="num">
                                      <p:cBhvr additive="base">
                                        <p:cTn id="25"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 calcmode="lin" valueType="num">
                                      <p:cBhvr additive="base">
                                        <p:cTn id="29"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xEl>
                                              <p:pRg st="7" end="7"/>
                                            </p:txEl>
                                          </p:spTgt>
                                        </p:tgtEl>
                                        <p:attrNameLst>
                                          <p:attrName>style.visibility</p:attrName>
                                        </p:attrNameLst>
                                      </p:cBhvr>
                                      <p:to>
                                        <p:strVal val="visible"/>
                                      </p:to>
                                    </p:set>
                                    <p:anim calcmode="lin" valueType="num">
                                      <p:cBhvr additive="base">
                                        <p:cTn id="33" dur="500" fill="hold"/>
                                        <p:tgtEl>
                                          <p:spTgt spid="19">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9">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xEl>
                                              <p:pRg st="8" end="8"/>
                                            </p:txEl>
                                          </p:spTgt>
                                        </p:tgtEl>
                                        <p:attrNameLst>
                                          <p:attrName>style.visibility</p:attrName>
                                        </p:attrNameLst>
                                      </p:cBhvr>
                                      <p:to>
                                        <p:strVal val="visible"/>
                                      </p:to>
                                    </p:set>
                                    <p:anim calcmode="lin" valueType="num">
                                      <p:cBhvr additive="base">
                                        <p:cTn id="37" dur="500" fill="hold"/>
                                        <p:tgtEl>
                                          <p:spTgt spid="19">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xEl>
                                              <p:pRg st="9" end="9"/>
                                            </p:txEl>
                                          </p:spTgt>
                                        </p:tgtEl>
                                        <p:attrNameLst>
                                          <p:attrName>style.visibility</p:attrName>
                                        </p:attrNameLst>
                                      </p:cBhvr>
                                      <p:to>
                                        <p:strVal val="visible"/>
                                      </p:to>
                                    </p:set>
                                    <p:anim calcmode="lin" valueType="num">
                                      <p:cBhvr additive="base">
                                        <p:cTn id="41" dur="500" fill="hold"/>
                                        <p:tgtEl>
                                          <p:spTgt spid="19">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a:extLst>
              <a:ext uri="{FF2B5EF4-FFF2-40B4-BE49-F238E27FC236}">
                <a16:creationId xmlns:a16="http://schemas.microsoft.com/office/drawing/2014/main" id="{80A53915-1F17-4A64-928E-9FCF91498B8D}"/>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23" name="矩形: 圆顶角 22">
            <a:extLst>
              <a:ext uri="{FF2B5EF4-FFF2-40B4-BE49-F238E27FC236}">
                <a16:creationId xmlns:a16="http://schemas.microsoft.com/office/drawing/2014/main" id="{201BA0E6-BAB1-43CB-A7FE-8081926A1404}"/>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977354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Compound formula</a:t>
            </a:r>
            <a:r>
              <a:rPr lang="zh-CN" altLang="en-US" sz="4800" b="1" dirty="0">
                <a:solidFill>
                  <a:schemeClr val="bg1"/>
                </a:solidFill>
                <a:effectLst>
                  <a:outerShdw blurRad="38100" dist="38100" dir="2700000" algn="tl">
                    <a:srgbClr val="000000">
                      <a:alpha val="43137"/>
                    </a:srgbClr>
                  </a:outerShdw>
                </a:effectLst>
                <a:cs typeface="+mn-ea"/>
                <a:sym typeface="+mn-lt"/>
              </a:rPr>
              <a:t>（合式公式）</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1160736C-5BA1-4CB3-A477-593DF9C3114A}"/>
              </a:ext>
            </a:extLst>
          </p:cNvPr>
          <p:cNvSpPr txBox="1">
            <a:spLocks noChangeArrowheads="1"/>
          </p:cNvSpPr>
          <p:nvPr/>
        </p:nvSpPr>
        <p:spPr>
          <a:xfrm>
            <a:off x="2484614" y="1973750"/>
            <a:ext cx="8980807" cy="4262598"/>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t>Determine which of the following strings are compound formulas and which are not</a:t>
            </a:r>
            <a:r>
              <a:rPr lang="zh-CN" altLang="en-US" b="1" dirty="0"/>
              <a:t>？</a:t>
            </a:r>
          </a:p>
          <a:p>
            <a:pPr>
              <a:buFontTx/>
              <a:buNone/>
            </a:pPr>
            <a:r>
              <a:rPr lang="zh-CN" altLang="en-US" i="1" dirty="0">
                <a:sym typeface="Symbol" panose="05050102010706020507" pitchFamily="18" charset="2"/>
              </a:rPr>
              <a:t>       </a:t>
            </a:r>
            <a:r>
              <a:rPr lang="en-US" altLang="zh-CN" i="1" dirty="0">
                <a:sym typeface="Symbol" panose="05050102010706020507" pitchFamily="18" charset="2"/>
              </a:rPr>
              <a:t>P</a:t>
            </a:r>
            <a:r>
              <a:rPr lang="zh-CN" altLang="en-US" dirty="0">
                <a:sym typeface="Symbol" panose="05050102010706020507" pitchFamily="18" charset="2"/>
              </a:rPr>
              <a:t>，</a:t>
            </a:r>
            <a:r>
              <a:rPr lang="zh-CN" altLang="en-US" i="1" dirty="0">
                <a:sym typeface="Symbol" panose="05050102010706020507" pitchFamily="18" charset="2"/>
              </a:rPr>
              <a:t> </a:t>
            </a:r>
            <a:r>
              <a:rPr lang="en-US" altLang="zh-CN" i="1" dirty="0">
                <a:sym typeface="Symbol" panose="05050102010706020507" pitchFamily="18" charset="2"/>
              </a:rPr>
              <a:t>¬P</a:t>
            </a:r>
            <a:r>
              <a:rPr lang="zh-CN" altLang="en-US" dirty="0">
                <a:sym typeface="Symbol" panose="05050102010706020507" pitchFamily="18" charset="2"/>
              </a:rPr>
              <a:t>，</a:t>
            </a:r>
            <a:r>
              <a:rPr lang="en-US" altLang="zh-CN" i="1" dirty="0">
                <a:sym typeface="Symbol" panose="05050102010706020507" pitchFamily="18" charset="2"/>
              </a:rPr>
              <a:t>P </a:t>
            </a:r>
            <a:r>
              <a:rPr lang="en-US" altLang="zh-CN" b="1" dirty="0">
                <a:sym typeface="Symbol" panose="05050102010706020507" pitchFamily="18" charset="2"/>
              </a:rPr>
              <a:t> </a:t>
            </a:r>
            <a:r>
              <a:rPr lang="en-US" altLang="zh-CN" i="1" dirty="0">
                <a:sym typeface="Symbol" panose="05050102010706020507" pitchFamily="18" charset="2"/>
              </a:rPr>
              <a:t>Q</a:t>
            </a:r>
          </a:p>
        </p:txBody>
      </p:sp>
      <p:sp>
        <p:nvSpPr>
          <p:cNvPr id="14" name="Rectangle 5">
            <a:extLst>
              <a:ext uri="{FF2B5EF4-FFF2-40B4-BE49-F238E27FC236}">
                <a16:creationId xmlns:a16="http://schemas.microsoft.com/office/drawing/2014/main" id="{AF8D8896-8AB7-4DEF-8A27-EA6BD5811339}"/>
              </a:ext>
            </a:extLst>
          </p:cNvPr>
          <p:cNvSpPr>
            <a:spLocks noChangeArrowheads="1"/>
          </p:cNvSpPr>
          <p:nvPr/>
        </p:nvSpPr>
        <p:spPr bwMode="auto">
          <a:xfrm>
            <a:off x="1964872" y="3846286"/>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graphicFrame>
        <p:nvGraphicFramePr>
          <p:cNvPr id="15" name="Object 6" descr="1371252295835546">
            <a:extLst>
              <a:ext uri="{FF2B5EF4-FFF2-40B4-BE49-F238E27FC236}">
                <a16:creationId xmlns:a16="http://schemas.microsoft.com/office/drawing/2014/main" id="{841EEABE-7C76-47B4-AAFB-6A216615B15D}"/>
              </a:ext>
            </a:extLst>
          </p:cNvPr>
          <p:cNvGraphicFramePr>
            <a:graphicFrameLocks noChangeAspect="1"/>
          </p:cNvGraphicFramePr>
          <p:nvPr>
            <p:extLst>
              <p:ext uri="{D42A27DB-BD31-4B8C-83A1-F6EECF244321}">
                <p14:modId xmlns:p14="http://schemas.microsoft.com/office/powerpoint/2010/main" val="3757250377"/>
              </p:ext>
            </p:extLst>
          </p:nvPr>
        </p:nvGraphicFramePr>
        <p:xfrm>
          <a:off x="2984048" y="5209950"/>
          <a:ext cx="2879725" cy="554037"/>
        </p:xfrm>
        <a:graphic>
          <a:graphicData uri="http://schemas.openxmlformats.org/presentationml/2006/ole">
            <mc:AlternateContent xmlns:mc="http://schemas.openxmlformats.org/markup-compatibility/2006">
              <mc:Choice xmlns:v="urn:schemas-microsoft-com:vml" Requires="v">
                <p:oleObj spid="_x0000_s1278" r:id="rId4" imgW="4886325" imgH="2676525" progId="">
                  <p:embed/>
                </p:oleObj>
              </mc:Choice>
              <mc:Fallback>
                <p:oleObj r:id="rId4" imgW="4886325" imgH="2676525" progId="">
                  <p:embed/>
                  <p:pic>
                    <p:nvPicPr>
                      <p:cNvPr id="8197" name="Object 6" descr="1371252295835546">
                        <a:extLst>
                          <a:ext uri="{FF2B5EF4-FFF2-40B4-BE49-F238E27FC236}">
                            <a16:creationId xmlns:a16="http://schemas.microsoft.com/office/drawing/2014/main" id="{947317C2-8DA1-41D5-B024-911A0EDAA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048" y="5209950"/>
                        <a:ext cx="287972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 name="Rectangle 7">
            <a:extLst>
              <a:ext uri="{FF2B5EF4-FFF2-40B4-BE49-F238E27FC236}">
                <a16:creationId xmlns:a16="http://schemas.microsoft.com/office/drawing/2014/main" id="{8789EE15-260F-4574-94EF-EC796E84F77C}"/>
              </a:ext>
            </a:extLst>
          </p:cNvPr>
          <p:cNvSpPr>
            <a:spLocks noChangeArrowheads="1"/>
          </p:cNvSpPr>
          <p:nvPr/>
        </p:nvSpPr>
        <p:spPr bwMode="auto">
          <a:xfrm>
            <a:off x="1964872" y="3846286"/>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graphicFrame>
        <p:nvGraphicFramePr>
          <p:cNvPr id="17" name="Object 8" descr="1381252295835546">
            <a:extLst>
              <a:ext uri="{FF2B5EF4-FFF2-40B4-BE49-F238E27FC236}">
                <a16:creationId xmlns:a16="http://schemas.microsoft.com/office/drawing/2014/main" id="{824918AA-33F6-4B75-8E6D-D50FD911853B}"/>
              </a:ext>
            </a:extLst>
          </p:cNvPr>
          <p:cNvGraphicFramePr>
            <a:graphicFrameLocks noChangeAspect="1"/>
          </p:cNvGraphicFramePr>
          <p:nvPr>
            <p:extLst>
              <p:ext uri="{D42A27DB-BD31-4B8C-83A1-F6EECF244321}">
                <p14:modId xmlns:p14="http://schemas.microsoft.com/office/powerpoint/2010/main" val="2272499428"/>
              </p:ext>
            </p:extLst>
          </p:nvPr>
        </p:nvGraphicFramePr>
        <p:xfrm>
          <a:off x="3007861" y="5810024"/>
          <a:ext cx="2879725" cy="520700"/>
        </p:xfrm>
        <a:graphic>
          <a:graphicData uri="http://schemas.openxmlformats.org/presentationml/2006/ole">
            <mc:AlternateContent xmlns:mc="http://schemas.openxmlformats.org/markup-compatibility/2006">
              <mc:Choice xmlns:v="urn:schemas-microsoft-com:vml" Requires="v">
                <p:oleObj spid="_x0000_s1279" r:id="rId6" imgW="4886325" imgH="2676525" progId="">
                  <p:embed/>
                </p:oleObj>
              </mc:Choice>
              <mc:Fallback>
                <p:oleObj r:id="rId6" imgW="4886325" imgH="2676525" progId="">
                  <p:embed/>
                  <p:pic>
                    <p:nvPicPr>
                      <p:cNvPr id="8199" name="Object 8" descr="1381252295835546">
                        <a:extLst>
                          <a:ext uri="{FF2B5EF4-FFF2-40B4-BE49-F238E27FC236}">
                            <a16:creationId xmlns:a16="http://schemas.microsoft.com/office/drawing/2014/main" id="{86AC7994-228A-45B5-B5F6-7513F5287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7861" y="5810024"/>
                        <a:ext cx="28797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 name="Rectangle 9">
            <a:extLst>
              <a:ext uri="{FF2B5EF4-FFF2-40B4-BE49-F238E27FC236}">
                <a16:creationId xmlns:a16="http://schemas.microsoft.com/office/drawing/2014/main" id="{9178E0AD-1973-4540-9859-A9D0FBEE4530}"/>
              </a:ext>
            </a:extLst>
          </p:cNvPr>
          <p:cNvSpPr>
            <a:spLocks noChangeArrowheads="1"/>
          </p:cNvSpPr>
          <p:nvPr/>
        </p:nvSpPr>
        <p:spPr bwMode="auto">
          <a:xfrm>
            <a:off x="1964872" y="3846286"/>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graphicFrame>
        <p:nvGraphicFramePr>
          <p:cNvPr id="19" name="Object 10" descr="1391252295835546">
            <a:extLst>
              <a:ext uri="{FF2B5EF4-FFF2-40B4-BE49-F238E27FC236}">
                <a16:creationId xmlns:a16="http://schemas.microsoft.com/office/drawing/2014/main" id="{697906B0-4C1B-47D9-9983-5E7C39F28679}"/>
              </a:ext>
            </a:extLst>
          </p:cNvPr>
          <p:cNvGraphicFramePr>
            <a:graphicFrameLocks noChangeAspect="1"/>
          </p:cNvGraphicFramePr>
          <p:nvPr>
            <p:extLst>
              <p:ext uri="{D42A27DB-BD31-4B8C-83A1-F6EECF244321}">
                <p14:modId xmlns:p14="http://schemas.microsoft.com/office/powerpoint/2010/main" val="1011024290"/>
              </p:ext>
            </p:extLst>
          </p:nvPr>
        </p:nvGraphicFramePr>
        <p:xfrm>
          <a:off x="3080886" y="3816124"/>
          <a:ext cx="1512887" cy="577850"/>
        </p:xfrm>
        <a:graphic>
          <a:graphicData uri="http://schemas.openxmlformats.org/presentationml/2006/ole">
            <mc:AlternateContent xmlns:mc="http://schemas.openxmlformats.org/markup-compatibility/2006">
              <mc:Choice xmlns:v="urn:schemas-microsoft-com:vml" Requires="v">
                <p:oleObj spid="_x0000_s1280" r:id="rId8" imgW="4886325" imgH="2676525" progId="">
                  <p:embed/>
                </p:oleObj>
              </mc:Choice>
              <mc:Fallback>
                <p:oleObj r:id="rId8" imgW="4886325" imgH="2676525" progId="">
                  <p:embed/>
                  <p:pic>
                    <p:nvPicPr>
                      <p:cNvPr id="8201" name="Object 10" descr="1391252295835546">
                        <a:extLst>
                          <a:ext uri="{FF2B5EF4-FFF2-40B4-BE49-F238E27FC236}">
                            <a16:creationId xmlns:a16="http://schemas.microsoft.com/office/drawing/2014/main" id="{CB3A211B-C33E-431B-B9E5-4B850CBD25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0886" y="3816124"/>
                        <a:ext cx="1512887"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 name="Rectangle 11">
            <a:extLst>
              <a:ext uri="{FF2B5EF4-FFF2-40B4-BE49-F238E27FC236}">
                <a16:creationId xmlns:a16="http://schemas.microsoft.com/office/drawing/2014/main" id="{718E1CEA-C62D-4ED1-9414-F2D5452A5BA9}"/>
              </a:ext>
            </a:extLst>
          </p:cNvPr>
          <p:cNvSpPr>
            <a:spLocks noChangeArrowheads="1"/>
          </p:cNvSpPr>
          <p:nvPr/>
        </p:nvSpPr>
        <p:spPr bwMode="auto">
          <a:xfrm>
            <a:off x="1964872" y="3846286"/>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graphicFrame>
        <p:nvGraphicFramePr>
          <p:cNvPr id="21" name="Object 12" descr="1401252295835546">
            <a:extLst>
              <a:ext uri="{FF2B5EF4-FFF2-40B4-BE49-F238E27FC236}">
                <a16:creationId xmlns:a16="http://schemas.microsoft.com/office/drawing/2014/main" id="{03DC820F-43EB-486A-9358-5EDE75D0F36D}"/>
              </a:ext>
            </a:extLst>
          </p:cNvPr>
          <p:cNvGraphicFramePr>
            <a:graphicFrameLocks noChangeAspect="1"/>
          </p:cNvGraphicFramePr>
          <p:nvPr>
            <p:extLst>
              <p:ext uri="{D42A27DB-BD31-4B8C-83A1-F6EECF244321}">
                <p14:modId xmlns:p14="http://schemas.microsoft.com/office/powerpoint/2010/main" val="312873533"/>
              </p:ext>
            </p:extLst>
          </p:nvPr>
        </p:nvGraphicFramePr>
        <p:xfrm>
          <a:off x="3007861" y="4547961"/>
          <a:ext cx="5832475" cy="554038"/>
        </p:xfrm>
        <a:graphic>
          <a:graphicData uri="http://schemas.openxmlformats.org/presentationml/2006/ole">
            <mc:AlternateContent xmlns:mc="http://schemas.openxmlformats.org/markup-compatibility/2006">
              <mc:Choice xmlns:v="urn:schemas-microsoft-com:vml" Requires="v">
                <p:oleObj spid="_x0000_s1281" r:id="rId10" imgW="4886325" imgH="2676525" progId="">
                  <p:embed/>
                </p:oleObj>
              </mc:Choice>
              <mc:Fallback>
                <p:oleObj r:id="rId10" imgW="4886325" imgH="2676525" progId="">
                  <p:embed/>
                  <p:pic>
                    <p:nvPicPr>
                      <p:cNvPr id="8203" name="Object 12" descr="1401252295835546">
                        <a:extLst>
                          <a:ext uri="{FF2B5EF4-FFF2-40B4-BE49-F238E27FC236}">
                            <a16:creationId xmlns:a16="http://schemas.microsoft.com/office/drawing/2014/main" id="{FDBD2BED-C69D-4461-9C4C-CF63AFC62E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7861" y="4547961"/>
                        <a:ext cx="58324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4" name="乘号 23">
            <a:extLst>
              <a:ext uri="{FF2B5EF4-FFF2-40B4-BE49-F238E27FC236}">
                <a16:creationId xmlns:a16="http://schemas.microsoft.com/office/drawing/2014/main" id="{A5FC3DBA-25D6-4C10-9A63-A3A1492A0F21}"/>
              </a:ext>
            </a:extLst>
          </p:cNvPr>
          <p:cNvSpPr/>
          <p:nvPr/>
        </p:nvSpPr>
        <p:spPr>
          <a:xfrm>
            <a:off x="5056948" y="3876112"/>
            <a:ext cx="561882" cy="539073"/>
          </a:xfrm>
          <a:prstGeom prst="mathMultiply">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乘号 24">
            <a:extLst>
              <a:ext uri="{FF2B5EF4-FFF2-40B4-BE49-F238E27FC236}">
                <a16:creationId xmlns:a16="http://schemas.microsoft.com/office/drawing/2014/main" id="{FB6CFA4D-A86E-4B2F-B285-1DD8CD68834E}"/>
              </a:ext>
            </a:extLst>
          </p:cNvPr>
          <p:cNvSpPr/>
          <p:nvPr/>
        </p:nvSpPr>
        <p:spPr>
          <a:xfrm>
            <a:off x="6199965" y="5807354"/>
            <a:ext cx="561882" cy="539073"/>
          </a:xfrm>
          <a:prstGeom prst="mathMultiply">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2FEABC2-393F-4472-970B-6D5BAD01D2AA}"/>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u="sng" dirty="0">
                <a:solidFill>
                  <a:schemeClr val="bg1"/>
                </a:solidFill>
                <a:cs typeface="+mn-ea"/>
                <a:sym typeface="+mn-lt"/>
              </a:rPr>
              <a:t>概念</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68226449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8</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B32A2468-8C3C-4A2D-8532-DD4924F3F126}"/>
              </a:ext>
            </a:extLst>
          </p:cNvPr>
          <p:cNvSpPr txBox="1">
            <a:spLocks noChangeArrowheads="1"/>
          </p:cNvSpPr>
          <p:nvPr/>
        </p:nvSpPr>
        <p:spPr>
          <a:xfrm>
            <a:off x="2212522" y="1436915"/>
            <a:ext cx="9582149"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buFont typeface="Arial" panose="020B0604020202020204" pitchFamily="34" charset="0"/>
              <a:buNone/>
            </a:pPr>
            <a:r>
              <a:rPr lang="en-US" altLang="zh-CN" sz="3200" b="1" dirty="0">
                <a:solidFill>
                  <a:schemeClr val="accent2"/>
                </a:solidFill>
              </a:rPr>
              <a:t>Several concepts</a:t>
            </a:r>
            <a:r>
              <a:rPr lang="zh-CN" altLang="en-US" sz="3200" b="1" dirty="0">
                <a:solidFill>
                  <a:schemeClr val="accent2"/>
                </a:solidFill>
              </a:rPr>
              <a:t>：</a:t>
            </a:r>
          </a:p>
          <a:p>
            <a:pPr marL="742950" lvl="2" indent="-342900">
              <a:buFont typeface="Arial" panose="020B0604020202020204" pitchFamily="34" charset="0"/>
              <a:buNone/>
            </a:pPr>
            <a:r>
              <a:rPr lang="en-US" altLang="zh-CN" sz="3200" dirty="0"/>
              <a:t>Proposition</a:t>
            </a:r>
          </a:p>
          <a:p>
            <a:pPr marL="742950" lvl="2" indent="-342900">
              <a:buFont typeface="Arial" panose="020B0604020202020204" pitchFamily="34" charset="0"/>
              <a:buNone/>
            </a:pPr>
            <a:r>
              <a:rPr lang="en-US" altLang="zh-CN" sz="3200" dirty="0"/>
              <a:t>Propositional variable</a:t>
            </a:r>
            <a:r>
              <a:rPr lang="zh-CN" altLang="en-US" sz="3200" dirty="0"/>
              <a:t>    </a:t>
            </a:r>
          </a:p>
          <a:p>
            <a:pPr marL="742950" lvl="2" indent="-342900">
              <a:buFont typeface="Arial" panose="020B0604020202020204" pitchFamily="34" charset="0"/>
              <a:buNone/>
            </a:pPr>
            <a:r>
              <a:rPr lang="en-US" altLang="zh-CN" sz="3200" b="1" dirty="0">
                <a:solidFill>
                  <a:srgbClr val="FF0000"/>
                </a:solidFill>
              </a:rPr>
              <a:t>Propositional formula——Compound formula</a:t>
            </a:r>
          </a:p>
          <a:p>
            <a:pPr marL="742950" lvl="2" indent="-342900">
              <a:buFont typeface="Arial" panose="020B0604020202020204" pitchFamily="34" charset="0"/>
              <a:buNone/>
            </a:pPr>
            <a:endParaRPr lang="en-US" altLang="zh-CN" sz="3200" dirty="0"/>
          </a:p>
          <a:p>
            <a:pPr marL="342900" lvl="1" indent="-342900">
              <a:buFont typeface="Arial" panose="020B0604020202020204" pitchFamily="34" charset="0"/>
              <a:buNone/>
            </a:pPr>
            <a:r>
              <a:rPr lang="zh-CN" altLang="en-US" dirty="0"/>
              <a:t> </a:t>
            </a:r>
          </a:p>
          <a:p>
            <a:pPr>
              <a:buFontTx/>
              <a:buNone/>
            </a:pPr>
            <a:endParaRPr lang="en-US" altLang="zh-CN" dirty="0"/>
          </a:p>
        </p:txBody>
      </p:sp>
      <p:sp>
        <p:nvSpPr>
          <p:cNvPr id="13" name="矩形 12">
            <a:extLst>
              <a:ext uri="{FF2B5EF4-FFF2-40B4-BE49-F238E27FC236}">
                <a16:creationId xmlns:a16="http://schemas.microsoft.com/office/drawing/2014/main" id="{2BE5797D-AC3B-4B1A-B8F9-7D679D5A0252}"/>
              </a:ext>
            </a:extLst>
          </p:cNvPr>
          <p:cNvSpPr>
            <a:spLocks noChangeArrowheads="1"/>
          </p:cNvSpPr>
          <p:nvPr/>
        </p:nvSpPr>
        <p:spPr bwMode="auto">
          <a:xfrm>
            <a:off x="2298914" y="4728587"/>
            <a:ext cx="943950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 typeface="Wingdings" panose="05000000000000000000" pitchFamily="2" charset="2"/>
              <a:buChar char="l"/>
            </a:pPr>
            <a:r>
              <a:rPr kumimoji="0" lang="en-US" altLang="zh-CN" sz="2800" dirty="0">
                <a:solidFill>
                  <a:schemeClr val="accent2"/>
                </a:solidFill>
                <a:latin typeface="+mn-lt"/>
              </a:rPr>
              <a:t>Compound formula </a:t>
            </a:r>
            <a:r>
              <a:rPr kumimoji="0" lang="zh-CN" altLang="en-US" sz="2800" dirty="0">
                <a:solidFill>
                  <a:schemeClr val="accent2"/>
                </a:solidFill>
                <a:latin typeface="+mn-lt"/>
              </a:rPr>
              <a:t>：</a:t>
            </a:r>
            <a:r>
              <a:rPr kumimoji="0" lang="en-US" altLang="zh-CN" sz="2800" dirty="0">
                <a:solidFill>
                  <a:schemeClr val="accent2"/>
                </a:solidFill>
                <a:latin typeface="+mn-lt"/>
              </a:rPr>
              <a:t>Have no meaning of true/false</a:t>
            </a:r>
          </a:p>
          <a:p>
            <a:pPr eaLnBrk="1" hangingPunct="1">
              <a:spcBef>
                <a:spcPct val="0"/>
              </a:spcBef>
              <a:buClr>
                <a:srgbClr val="000000"/>
              </a:buClr>
              <a:buFont typeface="Wingdings" panose="05000000000000000000" pitchFamily="2" charset="2"/>
              <a:buChar char="l"/>
            </a:pPr>
            <a:r>
              <a:rPr kumimoji="0" lang="en-US" altLang="zh-CN" sz="2800" dirty="0">
                <a:solidFill>
                  <a:schemeClr val="accent2"/>
                </a:solidFill>
                <a:latin typeface="+mn-lt"/>
              </a:rPr>
              <a:t>Proposition</a:t>
            </a:r>
            <a:r>
              <a:rPr kumimoji="0" lang="zh-CN" altLang="en-US" sz="2800" dirty="0">
                <a:solidFill>
                  <a:schemeClr val="accent2"/>
                </a:solidFill>
                <a:latin typeface="+mn-lt"/>
              </a:rPr>
              <a:t>：</a:t>
            </a:r>
            <a:r>
              <a:rPr kumimoji="0" lang="en-US" altLang="zh-CN" sz="2800" dirty="0">
                <a:solidFill>
                  <a:schemeClr val="accent2"/>
                </a:solidFill>
                <a:latin typeface="+mn-lt"/>
              </a:rPr>
              <a:t>Having meaning of true/false</a:t>
            </a:r>
          </a:p>
        </p:txBody>
      </p:sp>
      <p:sp>
        <p:nvSpPr>
          <p:cNvPr id="16" name="文本框 15">
            <a:extLst>
              <a:ext uri="{FF2B5EF4-FFF2-40B4-BE49-F238E27FC236}">
                <a16:creationId xmlns:a16="http://schemas.microsoft.com/office/drawing/2014/main" id="{B9C2CCA2-116B-4BBA-B560-9133D5DBA92C}"/>
              </a:ext>
            </a:extLst>
          </p:cNvPr>
          <p:cNvSpPr txBox="1"/>
          <p:nvPr/>
        </p:nvSpPr>
        <p:spPr>
          <a:xfrm>
            <a:off x="1964872" y="78452"/>
            <a:ext cx="977354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Compound formula</a:t>
            </a:r>
            <a:r>
              <a:rPr lang="zh-CN" altLang="en-US" sz="4800" b="1" dirty="0">
                <a:solidFill>
                  <a:schemeClr val="bg1"/>
                </a:solidFill>
                <a:effectLst>
                  <a:outerShdw blurRad="38100" dist="38100" dir="2700000" algn="tl">
                    <a:srgbClr val="000000">
                      <a:alpha val="43137"/>
                    </a:srgbClr>
                  </a:outerShdw>
                </a:effectLst>
                <a:cs typeface="+mn-ea"/>
                <a:sym typeface="+mn-lt"/>
              </a:rPr>
              <a:t>（合式公式）</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sp>
        <p:nvSpPr>
          <p:cNvPr id="3" name="椭圆 2">
            <a:extLst>
              <a:ext uri="{FF2B5EF4-FFF2-40B4-BE49-F238E27FC236}">
                <a16:creationId xmlns:a16="http://schemas.microsoft.com/office/drawing/2014/main" id="{036C6C0E-AE66-4574-8B4E-A21CE4D945B8}"/>
              </a:ext>
            </a:extLst>
          </p:cNvPr>
          <p:cNvSpPr/>
          <p:nvPr/>
        </p:nvSpPr>
        <p:spPr>
          <a:xfrm>
            <a:off x="2298915" y="3717471"/>
            <a:ext cx="9223614" cy="101111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rPr>
              <a:t>Compound formula vs  Proposition</a:t>
            </a:r>
          </a:p>
        </p:txBody>
      </p:sp>
      <p:sp>
        <p:nvSpPr>
          <p:cNvPr id="14" name="矩形 13">
            <a:extLst>
              <a:ext uri="{FF2B5EF4-FFF2-40B4-BE49-F238E27FC236}">
                <a16:creationId xmlns:a16="http://schemas.microsoft.com/office/drawing/2014/main" id="{763C5FBA-5DDB-4993-947B-30D990DDDA25}"/>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u="sng" dirty="0">
                <a:solidFill>
                  <a:schemeClr val="bg1"/>
                </a:solidFill>
                <a:cs typeface="+mn-ea"/>
                <a:sym typeface="+mn-lt"/>
              </a:rPr>
              <a:t>概念</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18008625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E99C081D-F16A-4A94-827B-F7BD9FF41F5C}"/>
              </a:ext>
            </a:extLst>
          </p:cNvPr>
          <p:cNvSpPr/>
          <p:nvPr/>
        </p:nvSpPr>
        <p:spPr>
          <a:xfrm>
            <a:off x="2209274" y="3211823"/>
            <a:ext cx="9682843" cy="3453837"/>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31" name="矩形: 圆顶角 30">
            <a:extLst>
              <a:ext uri="{FF2B5EF4-FFF2-40B4-BE49-F238E27FC236}">
                <a16:creationId xmlns:a16="http://schemas.microsoft.com/office/drawing/2014/main" id="{73EAEDF4-C568-47D0-BC4B-8183F79836FC}"/>
              </a:ext>
            </a:extLst>
          </p:cNvPr>
          <p:cNvSpPr/>
          <p:nvPr/>
        </p:nvSpPr>
        <p:spPr>
          <a:xfrm>
            <a:off x="2209268" y="2934236"/>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9</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2">
            <a:extLst>
              <a:ext uri="{FF2B5EF4-FFF2-40B4-BE49-F238E27FC236}">
                <a16:creationId xmlns:a16="http://schemas.microsoft.com/office/drawing/2014/main" id="{C4CECE9C-BD9B-4465-BB76-987745427C19}"/>
              </a:ext>
            </a:extLst>
          </p:cNvPr>
          <p:cNvSpPr txBox="1">
            <a:spLocks noChangeArrowheads="1"/>
          </p:cNvSpPr>
          <p:nvPr/>
        </p:nvSpPr>
        <p:spPr>
          <a:xfrm>
            <a:off x="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a:solidFill>
                  <a:srgbClr val="C00000"/>
                </a:solidFill>
              </a:rPr>
              <a:t>Truth table of a compound formula</a:t>
            </a:r>
            <a:endParaRPr lang="zh-CN" altLang="en-US" sz="4000" b="1">
              <a:solidFill>
                <a:srgbClr val="C00000"/>
              </a:solidFill>
            </a:endParaRPr>
          </a:p>
        </p:txBody>
      </p:sp>
      <p:sp>
        <p:nvSpPr>
          <p:cNvPr id="13" name="Rectangle 3">
            <a:extLst>
              <a:ext uri="{FF2B5EF4-FFF2-40B4-BE49-F238E27FC236}">
                <a16:creationId xmlns:a16="http://schemas.microsoft.com/office/drawing/2014/main" id="{F806F28F-B6EB-4AB1-AEE6-4A46CF2715EC}"/>
              </a:ext>
            </a:extLst>
          </p:cNvPr>
          <p:cNvSpPr txBox="1">
            <a:spLocks noChangeArrowheads="1"/>
          </p:cNvSpPr>
          <p:nvPr/>
        </p:nvSpPr>
        <p:spPr>
          <a:xfrm>
            <a:off x="2291924" y="1236662"/>
            <a:ext cx="9519602"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sz="2400" dirty="0"/>
              <a:t>Assume </a:t>
            </a:r>
            <a:r>
              <a:rPr lang="en-US" altLang="zh-CN" sz="2400" i="1" dirty="0"/>
              <a:t>P</a:t>
            </a:r>
            <a:r>
              <a:rPr lang="en-US" altLang="zh-CN" sz="2400" dirty="0"/>
              <a:t>(</a:t>
            </a:r>
            <a:r>
              <a:rPr lang="en-US" altLang="zh-CN" sz="2400" i="1" dirty="0"/>
              <a:t>P</a:t>
            </a:r>
            <a:r>
              <a:rPr lang="en-US" altLang="zh-CN" sz="2400" i="1" baseline="-25000" dirty="0"/>
              <a:t>1</a:t>
            </a:r>
            <a:r>
              <a:rPr lang="zh-CN" altLang="en-US" sz="2400" i="1" baseline="-25000" dirty="0"/>
              <a:t>， </a:t>
            </a:r>
            <a:r>
              <a:rPr lang="en-US" altLang="zh-CN" sz="2400" i="1" dirty="0"/>
              <a:t>P</a:t>
            </a:r>
            <a:r>
              <a:rPr lang="en-US" altLang="zh-CN" sz="2400" i="1" baseline="-25000" dirty="0"/>
              <a:t>2</a:t>
            </a:r>
            <a:r>
              <a:rPr lang="zh-CN" altLang="en-US" sz="2400" i="1" baseline="-25000" dirty="0"/>
              <a:t>，</a:t>
            </a:r>
            <a:r>
              <a:rPr lang="en-US" altLang="zh-CN" sz="2400" i="1" baseline="-25000" dirty="0"/>
              <a:t>…</a:t>
            </a:r>
            <a:r>
              <a:rPr lang="zh-CN" altLang="en-US" sz="2400" i="1" baseline="-25000" dirty="0"/>
              <a:t>， </a:t>
            </a:r>
            <a:r>
              <a:rPr lang="en-US" altLang="zh-CN" sz="2400" i="1" dirty="0" err="1"/>
              <a:t>P</a:t>
            </a:r>
            <a:r>
              <a:rPr lang="en-US" altLang="zh-CN" sz="2400" i="1" baseline="-25000" dirty="0" err="1"/>
              <a:t>n</a:t>
            </a:r>
            <a:r>
              <a:rPr lang="zh-CN" altLang="en-US" sz="2400" dirty="0"/>
              <a:t> </a:t>
            </a:r>
            <a:r>
              <a:rPr lang="en-US" altLang="zh-CN" sz="2400" dirty="0"/>
              <a:t>)</a:t>
            </a:r>
            <a:r>
              <a:rPr lang="zh-CN" altLang="en-US" sz="2400" dirty="0"/>
              <a:t> </a:t>
            </a:r>
            <a:r>
              <a:rPr lang="en-US" altLang="zh-CN" sz="2400" dirty="0"/>
              <a:t>is a </a:t>
            </a:r>
            <a:r>
              <a:rPr lang="en-US" altLang="zh-CN" sz="2400" b="1" dirty="0">
                <a:solidFill>
                  <a:srgbClr val="FF0000"/>
                </a:solidFill>
              </a:rPr>
              <a:t>propositional formula</a:t>
            </a:r>
            <a:r>
              <a:rPr lang="zh-CN" altLang="en-US" sz="2400" b="1" dirty="0">
                <a:solidFill>
                  <a:srgbClr val="FF0000"/>
                </a:solidFill>
              </a:rPr>
              <a:t> </a:t>
            </a:r>
            <a:r>
              <a:rPr lang="en-US" altLang="zh-CN" sz="2400" dirty="0"/>
              <a:t>and</a:t>
            </a:r>
            <a:r>
              <a:rPr lang="zh-CN" altLang="en-US" sz="2400" dirty="0"/>
              <a:t> </a:t>
            </a:r>
            <a:r>
              <a:rPr lang="en-US" altLang="zh-CN" sz="2400" i="1" dirty="0"/>
              <a:t>P</a:t>
            </a:r>
            <a:r>
              <a:rPr lang="en-US" altLang="zh-CN" sz="2400" i="1" baseline="-25000" dirty="0"/>
              <a:t>1</a:t>
            </a:r>
            <a:r>
              <a:rPr lang="zh-CN" altLang="en-US" sz="2400" i="1" baseline="-25000" dirty="0"/>
              <a:t>， </a:t>
            </a:r>
            <a:r>
              <a:rPr lang="en-US" altLang="zh-CN" sz="2400" i="1" dirty="0"/>
              <a:t>P</a:t>
            </a:r>
            <a:r>
              <a:rPr lang="en-US" altLang="zh-CN" sz="2400" i="1" baseline="-25000" dirty="0"/>
              <a:t>2</a:t>
            </a:r>
            <a:r>
              <a:rPr lang="zh-CN" altLang="en-US" sz="2400" i="1" baseline="-25000" dirty="0"/>
              <a:t>，</a:t>
            </a:r>
            <a:r>
              <a:rPr lang="en-US" altLang="zh-CN" sz="2400" i="1" baseline="-25000" dirty="0"/>
              <a:t>…</a:t>
            </a:r>
            <a:r>
              <a:rPr lang="zh-CN" altLang="en-US" sz="2400" i="1" baseline="-25000" dirty="0"/>
              <a:t>， </a:t>
            </a:r>
            <a:r>
              <a:rPr lang="en-US" altLang="zh-CN" sz="2400" i="1" dirty="0" err="1"/>
              <a:t>P</a:t>
            </a:r>
            <a:r>
              <a:rPr lang="en-US" altLang="zh-CN" sz="2400" i="1" baseline="-25000" dirty="0" err="1"/>
              <a:t>n</a:t>
            </a:r>
            <a:r>
              <a:rPr lang="zh-CN" altLang="en-US" sz="2400" dirty="0"/>
              <a:t> </a:t>
            </a:r>
            <a:r>
              <a:rPr lang="en-US" altLang="zh-CN" sz="2400" dirty="0"/>
              <a:t>are the propositional variables in  </a:t>
            </a:r>
            <a:r>
              <a:rPr lang="en-US" altLang="zh-CN" sz="2400" i="1" dirty="0"/>
              <a:t>P</a:t>
            </a:r>
            <a:r>
              <a:rPr lang="en-US" altLang="zh-CN" sz="2400" dirty="0"/>
              <a:t>, the </a:t>
            </a:r>
            <a:r>
              <a:rPr lang="en-US" altLang="zh-CN" sz="2400" b="1" dirty="0">
                <a:solidFill>
                  <a:srgbClr val="FF0000"/>
                </a:solidFill>
              </a:rPr>
              <a:t>TRUTH TABLE </a:t>
            </a:r>
            <a:r>
              <a:rPr lang="en-US" altLang="zh-CN" sz="2400" dirty="0"/>
              <a:t>of </a:t>
            </a:r>
            <a:r>
              <a:rPr lang="en-US" altLang="zh-CN" sz="2400" i="1" dirty="0"/>
              <a:t>P</a:t>
            </a:r>
            <a:r>
              <a:rPr lang="en-US" altLang="zh-CN" sz="2400" dirty="0"/>
              <a:t> outlines the truth value of </a:t>
            </a:r>
            <a:r>
              <a:rPr lang="en-US" altLang="zh-CN" sz="2400" i="1" dirty="0"/>
              <a:t>P</a:t>
            </a:r>
            <a:r>
              <a:rPr lang="en-US" altLang="zh-CN" sz="2400" dirty="0"/>
              <a:t> for </a:t>
            </a:r>
            <a:r>
              <a:rPr lang="en-US" altLang="zh-CN" sz="2400" dirty="0">
                <a:solidFill>
                  <a:schemeClr val="accent2"/>
                </a:solidFill>
              </a:rPr>
              <a:t>each possible truth value combination </a:t>
            </a:r>
            <a:r>
              <a:rPr lang="en-US" altLang="zh-CN" sz="2400" dirty="0"/>
              <a:t>of </a:t>
            </a:r>
            <a:r>
              <a:rPr lang="en-US" altLang="zh-CN" sz="2400" i="1" dirty="0"/>
              <a:t>P</a:t>
            </a:r>
            <a:r>
              <a:rPr lang="en-US" altLang="zh-CN" sz="2400" i="1" baseline="-25000" dirty="0"/>
              <a:t>1</a:t>
            </a:r>
            <a:r>
              <a:rPr lang="zh-CN" altLang="en-US" sz="2400" i="1" baseline="-25000" dirty="0"/>
              <a:t>， </a:t>
            </a:r>
            <a:r>
              <a:rPr lang="en-US" altLang="zh-CN" sz="2400" i="1" dirty="0"/>
              <a:t>P</a:t>
            </a:r>
            <a:r>
              <a:rPr lang="en-US" altLang="zh-CN" sz="2400" i="1" baseline="-25000" dirty="0"/>
              <a:t>2</a:t>
            </a:r>
            <a:r>
              <a:rPr lang="zh-CN" altLang="en-US" sz="2400" i="1" baseline="-25000" dirty="0"/>
              <a:t>，</a:t>
            </a:r>
            <a:r>
              <a:rPr lang="en-US" altLang="zh-CN" sz="2400" i="1" baseline="-25000" dirty="0"/>
              <a:t>…</a:t>
            </a:r>
            <a:r>
              <a:rPr lang="zh-CN" altLang="en-US" sz="2400" i="1" baseline="-25000" dirty="0"/>
              <a:t>， </a:t>
            </a:r>
            <a:r>
              <a:rPr lang="en-US" altLang="zh-CN" sz="2400" i="1" dirty="0" err="1"/>
              <a:t>P</a:t>
            </a:r>
            <a:r>
              <a:rPr lang="en-US" altLang="zh-CN" sz="2400" i="1" baseline="-25000" dirty="0" err="1"/>
              <a:t>n</a:t>
            </a:r>
            <a:r>
              <a:rPr lang="en-US" altLang="zh-CN" sz="2400" dirty="0"/>
              <a:t> .</a:t>
            </a:r>
          </a:p>
          <a:p>
            <a:pPr>
              <a:buFont typeface="Wingdings" panose="05000000000000000000" pitchFamily="2" charset="2"/>
              <a:buChar char="l"/>
            </a:pPr>
            <a:endParaRPr lang="en-US" altLang="zh-CN" sz="2400" dirty="0"/>
          </a:p>
        </p:txBody>
      </p:sp>
      <p:graphicFrame>
        <p:nvGraphicFramePr>
          <p:cNvPr id="15" name="Object 6" descr="1411252295835546">
            <a:extLst>
              <a:ext uri="{FF2B5EF4-FFF2-40B4-BE49-F238E27FC236}">
                <a16:creationId xmlns:a16="http://schemas.microsoft.com/office/drawing/2014/main" id="{A58D6727-521D-4F46-BADC-899399EC4FBA}"/>
              </a:ext>
            </a:extLst>
          </p:cNvPr>
          <p:cNvGraphicFramePr>
            <a:graphicFrameLocks noChangeAspect="1"/>
          </p:cNvGraphicFramePr>
          <p:nvPr>
            <p:extLst>
              <p:ext uri="{D42A27DB-BD31-4B8C-83A1-F6EECF244321}">
                <p14:modId xmlns:p14="http://schemas.microsoft.com/office/powerpoint/2010/main" val="3293179284"/>
              </p:ext>
            </p:extLst>
          </p:nvPr>
        </p:nvGraphicFramePr>
        <p:xfrm>
          <a:off x="9049055" y="3513409"/>
          <a:ext cx="2279650" cy="473075"/>
        </p:xfrm>
        <a:graphic>
          <a:graphicData uri="http://schemas.openxmlformats.org/presentationml/2006/ole">
            <mc:AlternateContent xmlns:mc="http://schemas.openxmlformats.org/markup-compatibility/2006">
              <mc:Choice xmlns:v="urn:schemas-microsoft-com:vml" Requires="v">
                <p:oleObj spid="_x0000_s2458" r:id="rId4" imgW="4886325" imgH="2676525" progId="">
                  <p:embed/>
                </p:oleObj>
              </mc:Choice>
              <mc:Fallback>
                <p:oleObj r:id="rId4" imgW="4886325" imgH="2676525" progId="">
                  <p:embed/>
                  <p:pic>
                    <p:nvPicPr>
                      <p:cNvPr id="11269" name="Object 6" descr="1411252295835546">
                        <a:extLst>
                          <a:ext uri="{FF2B5EF4-FFF2-40B4-BE49-F238E27FC236}">
                            <a16:creationId xmlns:a16="http://schemas.microsoft.com/office/drawing/2014/main" id="{63CCF808-7246-442B-B8DD-D2EAABC23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9055" y="3513409"/>
                        <a:ext cx="227965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 name="Rectangle 12">
            <a:extLst>
              <a:ext uri="{FF2B5EF4-FFF2-40B4-BE49-F238E27FC236}">
                <a16:creationId xmlns:a16="http://schemas.microsoft.com/office/drawing/2014/main" id="{E026E7D4-5588-49E2-8DAE-046273A0D919}"/>
              </a:ext>
            </a:extLst>
          </p:cNvPr>
          <p:cNvSpPr>
            <a:spLocks noChangeArrowheads="1"/>
          </p:cNvSpPr>
          <p:nvPr/>
        </p:nvSpPr>
        <p:spPr bwMode="auto">
          <a:xfrm>
            <a:off x="1524000" y="1616075"/>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17" name="Rectangle 13">
            <a:extLst>
              <a:ext uri="{FF2B5EF4-FFF2-40B4-BE49-F238E27FC236}">
                <a16:creationId xmlns:a16="http://schemas.microsoft.com/office/drawing/2014/main" id="{263BDE7B-E15C-4774-B013-94F6FC56C0CB}"/>
              </a:ext>
            </a:extLst>
          </p:cNvPr>
          <p:cNvSpPr>
            <a:spLocks noChangeArrowheads="1"/>
          </p:cNvSpPr>
          <p:nvPr/>
        </p:nvSpPr>
        <p:spPr bwMode="auto">
          <a:xfrm>
            <a:off x="1524000" y="1871663"/>
            <a:ext cx="0" cy="0"/>
          </a:xfrm>
          <a:prstGeom prst="rect">
            <a:avLst/>
          </a:prstGeom>
          <a:solidFill>
            <a:schemeClr val="accent1"/>
          </a:solidFill>
          <a:ln w="9525">
            <a:solidFill>
              <a:schemeClr val="tx1"/>
            </a:solidFill>
            <a:miter lim="800000"/>
            <a:headEnd/>
            <a:tailEnd/>
          </a:ln>
        </p:spPr>
        <p:txBody>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18" name="Rectangle 14">
            <a:extLst>
              <a:ext uri="{FF2B5EF4-FFF2-40B4-BE49-F238E27FC236}">
                <a16:creationId xmlns:a16="http://schemas.microsoft.com/office/drawing/2014/main" id="{D53E16FD-5FC5-4B47-9FD0-986FCEE0DA7C}"/>
              </a:ext>
            </a:extLst>
          </p:cNvPr>
          <p:cNvSpPr>
            <a:spLocks noChangeArrowheads="1"/>
          </p:cNvSpPr>
          <p:nvPr/>
        </p:nvSpPr>
        <p:spPr bwMode="auto">
          <a:xfrm>
            <a:off x="1524000" y="1871663"/>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19" name="Rectangle 15">
            <a:extLst>
              <a:ext uri="{FF2B5EF4-FFF2-40B4-BE49-F238E27FC236}">
                <a16:creationId xmlns:a16="http://schemas.microsoft.com/office/drawing/2014/main" id="{78B85A63-8885-4381-979D-18AC2AD9DDA1}"/>
              </a:ext>
            </a:extLst>
          </p:cNvPr>
          <p:cNvSpPr>
            <a:spLocks noChangeArrowheads="1"/>
          </p:cNvSpPr>
          <p:nvPr/>
        </p:nvSpPr>
        <p:spPr bwMode="auto">
          <a:xfrm>
            <a:off x="1524000" y="1871663"/>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20" name="Rectangle 16">
            <a:extLst>
              <a:ext uri="{FF2B5EF4-FFF2-40B4-BE49-F238E27FC236}">
                <a16:creationId xmlns:a16="http://schemas.microsoft.com/office/drawing/2014/main" id="{5EDDA174-58FE-4F01-9BC6-A6FB23FAD5CC}"/>
              </a:ext>
            </a:extLst>
          </p:cNvPr>
          <p:cNvSpPr>
            <a:spLocks noChangeArrowheads="1"/>
          </p:cNvSpPr>
          <p:nvPr/>
        </p:nvSpPr>
        <p:spPr bwMode="auto">
          <a:xfrm>
            <a:off x="1524000" y="1871663"/>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sp>
        <p:nvSpPr>
          <p:cNvPr id="21" name="Rectangle 17">
            <a:extLst>
              <a:ext uri="{FF2B5EF4-FFF2-40B4-BE49-F238E27FC236}">
                <a16:creationId xmlns:a16="http://schemas.microsoft.com/office/drawing/2014/main" id="{4950E186-C98B-4B17-A61A-4CB2A19E0B88}"/>
              </a:ext>
            </a:extLst>
          </p:cNvPr>
          <p:cNvSpPr>
            <a:spLocks noChangeArrowheads="1"/>
          </p:cNvSpPr>
          <p:nvPr/>
        </p:nvSpPr>
        <p:spPr bwMode="auto">
          <a:xfrm>
            <a:off x="1524000" y="1871663"/>
            <a:ext cx="1920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Char char="•"/>
              <a:defRPr kumimoji="1" sz="32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SzPct val="100000"/>
              <a:buChar char="–"/>
              <a:defRPr kumimoji="1"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SzPct val="100000"/>
              <a:buChar char="•"/>
              <a:defRPr kumimoji="1"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spcBef>
                <a:spcPct val="20000"/>
              </a:spcBef>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spcBef>
                <a:spcPct val="20000"/>
              </a:spcBef>
              <a:spcAft>
                <a:spcPct val="0"/>
              </a:spcAft>
              <a:buSzPct val="100000"/>
              <a:buChar char="»"/>
              <a:defRPr kumimoji="1"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eaLnBrk="1" hangingPunct="1">
              <a:spcBef>
                <a:spcPct val="0"/>
              </a:spcBef>
              <a:buClr>
                <a:srgbClr val="000000"/>
              </a:buClr>
              <a:buFontTx/>
              <a:buNone/>
            </a:pPr>
            <a:endParaRPr kumimoji="0" lang="zh-CN" altLang="en-US" sz="2800"/>
          </a:p>
        </p:txBody>
      </p:sp>
      <p:graphicFrame>
        <p:nvGraphicFramePr>
          <p:cNvPr id="23" name="Object 3">
            <a:extLst>
              <a:ext uri="{FF2B5EF4-FFF2-40B4-BE49-F238E27FC236}">
                <a16:creationId xmlns:a16="http://schemas.microsoft.com/office/drawing/2014/main" id="{C6B18F1A-371F-4E8E-9319-101D6732320E}"/>
              </a:ext>
            </a:extLst>
          </p:cNvPr>
          <p:cNvGraphicFramePr>
            <a:graphicFrameLocks noChangeAspect="1"/>
          </p:cNvGraphicFramePr>
          <p:nvPr>
            <p:extLst>
              <p:ext uri="{D42A27DB-BD31-4B8C-83A1-F6EECF244321}">
                <p14:modId xmlns:p14="http://schemas.microsoft.com/office/powerpoint/2010/main" val="3995980357"/>
              </p:ext>
            </p:extLst>
          </p:nvPr>
        </p:nvGraphicFramePr>
        <p:xfrm>
          <a:off x="3799195" y="4207111"/>
          <a:ext cx="381000" cy="404813"/>
        </p:xfrm>
        <a:graphic>
          <a:graphicData uri="http://schemas.openxmlformats.org/presentationml/2006/ole">
            <mc:AlternateContent xmlns:mc="http://schemas.openxmlformats.org/markup-compatibility/2006">
              <mc:Choice xmlns:v="urn:schemas-microsoft-com:vml" Requires="v">
                <p:oleObj spid="_x0000_s2459" name="Equation" r:id="rId6" imgW="152268" imgH="164957" progId="Equation.DSMT4">
                  <p:embed/>
                </p:oleObj>
              </mc:Choice>
              <mc:Fallback>
                <p:oleObj name="Equation" r:id="rId6" imgW="152268" imgH="164957" progId="Equation.DSMT4">
                  <p:embed/>
                  <p:pic>
                    <p:nvPicPr>
                      <p:cNvPr id="22" name="Object 3">
                        <a:extLst>
                          <a:ext uri="{FF2B5EF4-FFF2-40B4-BE49-F238E27FC236}">
                            <a16:creationId xmlns:a16="http://schemas.microsoft.com/office/drawing/2014/main" id="{29CFDDD6-737D-410A-9E03-1E4402A955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9195" y="4207111"/>
                        <a:ext cx="3810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4">
            <a:extLst>
              <a:ext uri="{FF2B5EF4-FFF2-40B4-BE49-F238E27FC236}">
                <a16:creationId xmlns:a16="http://schemas.microsoft.com/office/drawing/2014/main" id="{0631B1E2-82E4-43F4-9267-931DA1777979}"/>
              </a:ext>
            </a:extLst>
          </p:cNvPr>
          <p:cNvGraphicFramePr>
            <a:graphicFrameLocks noChangeAspect="1"/>
          </p:cNvGraphicFramePr>
          <p:nvPr>
            <p:extLst>
              <p:ext uri="{D42A27DB-BD31-4B8C-83A1-F6EECF244321}">
                <p14:modId xmlns:p14="http://schemas.microsoft.com/office/powerpoint/2010/main" val="1058310067"/>
              </p:ext>
            </p:extLst>
          </p:nvPr>
        </p:nvGraphicFramePr>
        <p:xfrm>
          <a:off x="4375458" y="4207110"/>
          <a:ext cx="328613" cy="431800"/>
        </p:xfrm>
        <a:graphic>
          <a:graphicData uri="http://schemas.openxmlformats.org/presentationml/2006/ole">
            <mc:AlternateContent xmlns:mc="http://schemas.openxmlformats.org/markup-compatibility/2006">
              <mc:Choice xmlns:v="urn:schemas-microsoft-com:vml" Requires="v">
                <p:oleObj spid="_x0000_s2460" name="Equation" r:id="rId8" imgW="152268" imgH="203024" progId="Equation.DSMT4">
                  <p:embed/>
                </p:oleObj>
              </mc:Choice>
              <mc:Fallback>
                <p:oleObj name="Equation" r:id="rId8" imgW="152268" imgH="203024" progId="Equation.DSMT4">
                  <p:embed/>
                  <p:pic>
                    <p:nvPicPr>
                      <p:cNvPr id="23" name="Object 4">
                        <a:extLst>
                          <a:ext uri="{FF2B5EF4-FFF2-40B4-BE49-F238E27FC236}">
                            <a16:creationId xmlns:a16="http://schemas.microsoft.com/office/drawing/2014/main" id="{441AED06-1DC8-424A-A0E4-C4703B9B1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5458" y="4207110"/>
                        <a:ext cx="3286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5">
            <a:extLst>
              <a:ext uri="{FF2B5EF4-FFF2-40B4-BE49-F238E27FC236}">
                <a16:creationId xmlns:a16="http://schemas.microsoft.com/office/drawing/2014/main" id="{BF19E4E5-25FC-4D05-9A40-1169176DE7B6}"/>
              </a:ext>
            </a:extLst>
          </p:cNvPr>
          <p:cNvGraphicFramePr>
            <a:graphicFrameLocks noChangeAspect="1"/>
          </p:cNvGraphicFramePr>
          <p:nvPr>
            <p:extLst>
              <p:ext uri="{D42A27DB-BD31-4B8C-83A1-F6EECF244321}">
                <p14:modId xmlns:p14="http://schemas.microsoft.com/office/powerpoint/2010/main" val="4125953681"/>
              </p:ext>
            </p:extLst>
          </p:nvPr>
        </p:nvGraphicFramePr>
        <p:xfrm>
          <a:off x="5094596" y="4207111"/>
          <a:ext cx="865187" cy="422275"/>
        </p:xfrm>
        <a:graphic>
          <a:graphicData uri="http://schemas.openxmlformats.org/presentationml/2006/ole">
            <mc:AlternateContent xmlns:mc="http://schemas.openxmlformats.org/markup-compatibility/2006">
              <mc:Choice xmlns:v="urn:schemas-microsoft-com:vml" Requires="v">
                <p:oleObj spid="_x0000_s2461" name="Equation" r:id="rId10" imgW="406048" imgH="203024" progId="Equation.DSMT4">
                  <p:embed/>
                </p:oleObj>
              </mc:Choice>
              <mc:Fallback>
                <p:oleObj name="Equation" r:id="rId10" imgW="406048" imgH="203024" progId="Equation.DSMT4">
                  <p:embed/>
                  <p:pic>
                    <p:nvPicPr>
                      <p:cNvPr id="24" name="Object 5">
                        <a:extLst>
                          <a:ext uri="{FF2B5EF4-FFF2-40B4-BE49-F238E27FC236}">
                            <a16:creationId xmlns:a16="http://schemas.microsoft.com/office/drawing/2014/main" id="{67AA2FE4-C6CB-4405-9004-A1DE99C10E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4596" y="4207111"/>
                        <a:ext cx="8651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6">
            <a:extLst>
              <a:ext uri="{FF2B5EF4-FFF2-40B4-BE49-F238E27FC236}">
                <a16:creationId xmlns:a16="http://schemas.microsoft.com/office/drawing/2014/main" id="{4F3CF4EF-E253-4758-A8DC-36696195C500}"/>
              </a:ext>
            </a:extLst>
          </p:cNvPr>
          <p:cNvGraphicFramePr>
            <a:graphicFrameLocks noChangeAspect="1"/>
          </p:cNvGraphicFramePr>
          <p:nvPr>
            <p:extLst>
              <p:ext uri="{D42A27DB-BD31-4B8C-83A1-F6EECF244321}">
                <p14:modId xmlns:p14="http://schemas.microsoft.com/office/powerpoint/2010/main" val="337345185"/>
              </p:ext>
            </p:extLst>
          </p:nvPr>
        </p:nvGraphicFramePr>
        <p:xfrm>
          <a:off x="6102658" y="4207110"/>
          <a:ext cx="1800225" cy="450850"/>
        </p:xfrm>
        <a:graphic>
          <a:graphicData uri="http://schemas.openxmlformats.org/presentationml/2006/ole">
            <mc:AlternateContent xmlns:mc="http://schemas.openxmlformats.org/markup-compatibility/2006">
              <mc:Choice xmlns:v="urn:schemas-microsoft-com:vml" Requires="v">
                <p:oleObj spid="_x0000_s2462" name="Equation" r:id="rId12" imgW="799753" imgH="203112" progId="Equation.DSMT4">
                  <p:embed/>
                </p:oleObj>
              </mc:Choice>
              <mc:Fallback>
                <p:oleObj name="Equation" r:id="rId12" imgW="799753" imgH="203112" progId="Equation.DSMT4">
                  <p:embed/>
                  <p:pic>
                    <p:nvPicPr>
                      <p:cNvPr id="25" name="Object 6">
                        <a:extLst>
                          <a:ext uri="{FF2B5EF4-FFF2-40B4-BE49-F238E27FC236}">
                            <a16:creationId xmlns:a16="http://schemas.microsoft.com/office/drawing/2014/main" id="{B86D6542-783E-47FB-9FAA-754ECE96A9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2658" y="4207110"/>
                        <a:ext cx="18002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7">
            <a:extLst>
              <a:ext uri="{FF2B5EF4-FFF2-40B4-BE49-F238E27FC236}">
                <a16:creationId xmlns:a16="http://schemas.microsoft.com/office/drawing/2014/main" id="{F585C393-7099-4192-B000-8E59B3F6C119}"/>
              </a:ext>
            </a:extLst>
          </p:cNvPr>
          <p:cNvGraphicFramePr>
            <a:graphicFrameLocks noChangeAspect="1"/>
          </p:cNvGraphicFramePr>
          <p:nvPr>
            <p:extLst>
              <p:ext uri="{D42A27DB-BD31-4B8C-83A1-F6EECF244321}">
                <p14:modId xmlns:p14="http://schemas.microsoft.com/office/powerpoint/2010/main" val="2605750361"/>
              </p:ext>
            </p:extLst>
          </p:nvPr>
        </p:nvGraphicFramePr>
        <p:xfrm>
          <a:off x="7993371" y="4207110"/>
          <a:ext cx="2052637" cy="425450"/>
        </p:xfrm>
        <a:graphic>
          <a:graphicData uri="http://schemas.openxmlformats.org/presentationml/2006/ole">
            <mc:AlternateContent xmlns:mc="http://schemas.openxmlformats.org/markup-compatibility/2006">
              <mc:Choice xmlns:v="urn:schemas-microsoft-com:vml" Requires="v">
                <p:oleObj spid="_x0000_s2463" name="Equation" r:id="rId14" imgW="965200" imgH="203200" progId="Equation.DSMT4">
                  <p:embed/>
                </p:oleObj>
              </mc:Choice>
              <mc:Fallback>
                <p:oleObj name="Equation" r:id="rId14" imgW="965200" imgH="203200" progId="Equation.DSMT4">
                  <p:embed/>
                  <p:pic>
                    <p:nvPicPr>
                      <p:cNvPr id="26" name="Object 7">
                        <a:extLst>
                          <a:ext uri="{FF2B5EF4-FFF2-40B4-BE49-F238E27FC236}">
                            <a16:creationId xmlns:a16="http://schemas.microsoft.com/office/drawing/2014/main" id="{A9829C54-8B4A-42F8-926C-30DB2FA6F0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93371" y="4207110"/>
                        <a:ext cx="20526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Group 19">
            <a:extLst>
              <a:ext uri="{FF2B5EF4-FFF2-40B4-BE49-F238E27FC236}">
                <a16:creationId xmlns:a16="http://schemas.microsoft.com/office/drawing/2014/main" id="{DF5682B6-CBD0-44A9-B230-FF64DEC8E187}"/>
              </a:ext>
            </a:extLst>
          </p:cNvPr>
          <p:cNvGraphicFramePr>
            <a:graphicFrameLocks noGrp="1"/>
          </p:cNvGraphicFramePr>
          <p:nvPr>
            <p:extLst>
              <p:ext uri="{D42A27DB-BD31-4B8C-83A1-F6EECF244321}">
                <p14:modId xmlns:p14="http://schemas.microsoft.com/office/powerpoint/2010/main" val="2514733046"/>
              </p:ext>
            </p:extLst>
          </p:nvPr>
        </p:nvGraphicFramePr>
        <p:xfrm>
          <a:off x="3654733" y="4135674"/>
          <a:ext cx="6480175" cy="2398713"/>
        </p:xfrm>
        <a:graphic>
          <a:graphicData uri="http://schemas.openxmlformats.org/drawingml/2006/table">
            <a:tbl>
              <a:tblPr/>
              <a:tblGrid>
                <a:gridCol w="603250">
                  <a:extLst>
                    <a:ext uri="{9D8B030D-6E8A-4147-A177-3AD203B41FA5}">
                      <a16:colId xmlns:a16="http://schemas.microsoft.com/office/drawing/2014/main" val="20000"/>
                    </a:ext>
                  </a:extLst>
                </a:gridCol>
                <a:gridCol w="728662">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1958975">
                  <a:extLst>
                    <a:ext uri="{9D8B030D-6E8A-4147-A177-3AD203B41FA5}">
                      <a16:colId xmlns:a16="http://schemas.microsoft.com/office/drawing/2014/main" val="20003"/>
                    </a:ext>
                  </a:extLst>
                </a:gridCol>
                <a:gridCol w="2109788">
                  <a:extLst>
                    <a:ext uri="{9D8B030D-6E8A-4147-A177-3AD203B41FA5}">
                      <a16:colId xmlns:a16="http://schemas.microsoft.com/office/drawing/2014/main" val="20004"/>
                    </a:ext>
                  </a:extLst>
                </a:gridCol>
              </a:tblGrid>
              <a:tr h="569913">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0" i="0" u="none" strike="noStrike" cap="none" normalizeH="0" baseline="0" dirty="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0" i="0" u="none" strike="noStrike" cap="none" normalizeH="0" baseline="0">
                        <a:ln>
                          <a:noFill/>
                        </a:ln>
                        <a:solidFill>
                          <a:schemeClr val="tx1"/>
                        </a:solidFill>
                        <a:effectLst/>
                        <a:latin typeface="Franklin Gothic Demi"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SzPct val="100000"/>
                        <a:defRPr kumimoji="1" sz="2800">
                          <a:solidFill>
                            <a:schemeClr val="tx1"/>
                          </a:solidFill>
                          <a:latin typeface="Franklin Gothic Demi" pitchFamily="34" charset="0"/>
                          <a:ea typeface="宋体" panose="02010600030101010101" pitchFamily="2" charset="-122"/>
                        </a:defRPr>
                      </a:lvl1pPr>
                      <a:lvl2pPr marL="742950" indent="-285750">
                        <a:spcBef>
                          <a:spcPct val="20000"/>
                        </a:spcBef>
                        <a:buSzPct val="100000"/>
                        <a:defRPr kumimoji="1" sz="2400">
                          <a:solidFill>
                            <a:schemeClr val="tx1"/>
                          </a:solidFill>
                          <a:latin typeface="Franklin Gothic Demi" pitchFamily="34" charset="0"/>
                          <a:ea typeface="宋体" panose="02010600030101010101" pitchFamily="2" charset="-122"/>
                        </a:defRPr>
                      </a:lvl2pPr>
                      <a:lvl3pPr marL="1143000" indent="-228600">
                        <a:spcBef>
                          <a:spcPct val="20000"/>
                        </a:spcBef>
                        <a:buSzPct val="100000"/>
                        <a:defRPr kumimoji="1" sz="2000">
                          <a:solidFill>
                            <a:schemeClr val="tx1"/>
                          </a:solidFill>
                          <a:latin typeface="Franklin Gothic Demi" pitchFamily="34" charset="0"/>
                          <a:ea typeface="宋体" panose="02010600030101010101" pitchFamily="2" charset="-122"/>
                        </a:defRPr>
                      </a:lvl3pPr>
                      <a:lvl4pPr marL="1600200" indent="-228600">
                        <a:spcBef>
                          <a:spcPct val="20000"/>
                        </a:spcBef>
                        <a:buSzPct val="100000"/>
                        <a:defRPr kumimoji="1">
                          <a:solidFill>
                            <a:schemeClr val="tx1"/>
                          </a:solidFill>
                          <a:latin typeface="Franklin Gothic Demi" pitchFamily="34" charset="0"/>
                          <a:ea typeface="宋体" panose="02010600030101010101" pitchFamily="2" charset="-122"/>
                        </a:defRPr>
                      </a:lvl4pPr>
                      <a:lvl5pPr marL="2057400" indent="-228600">
                        <a:spcBef>
                          <a:spcPct val="20000"/>
                        </a:spcBef>
                        <a:buSzPct val="100000"/>
                        <a:defRPr kumimoji="1">
                          <a:solidFill>
                            <a:schemeClr val="tx1"/>
                          </a:solidFill>
                          <a:latin typeface="Franklin Gothic Demi" pitchFamily="34" charset="0"/>
                          <a:ea typeface="宋体" panose="02010600030101010101" pitchFamily="2" charset="-122"/>
                        </a:defRPr>
                      </a:lvl5pPr>
                      <a:lvl6pPr marL="25146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6pPr>
                      <a:lvl7pPr marL="29718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7pPr>
                      <a:lvl8pPr marL="34290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8pPr>
                      <a:lvl9pPr marL="3886200" indent="-228600" eaLnBrk="0" fontAlgn="base" hangingPunct="0">
                        <a:spcBef>
                          <a:spcPct val="20000"/>
                        </a:spcBef>
                        <a:spcAft>
                          <a:spcPct val="0"/>
                        </a:spcAft>
                        <a:buSzPct val="100000"/>
                        <a:defRPr kumimoji="1">
                          <a:solidFill>
                            <a:schemeClr val="tx1"/>
                          </a:solidFill>
                          <a:latin typeface="Franklin Gothic Demi"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mn-lt"/>
                          <a:ea typeface="宋体" panose="02010600030101010101" pitchFamily="2" charset="-122"/>
                        </a:rPr>
                        <a:t>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9" name="文本框 28">
            <a:extLst>
              <a:ext uri="{FF2B5EF4-FFF2-40B4-BE49-F238E27FC236}">
                <a16:creationId xmlns:a16="http://schemas.microsoft.com/office/drawing/2014/main" id="{378A9401-A5C8-41E5-955E-475DBF095EC9}"/>
              </a:ext>
            </a:extLst>
          </p:cNvPr>
          <p:cNvSpPr txBox="1"/>
          <p:nvPr/>
        </p:nvSpPr>
        <p:spPr>
          <a:xfrm>
            <a:off x="1964872" y="78452"/>
            <a:ext cx="977354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Compound formula</a:t>
            </a:r>
            <a:r>
              <a:rPr lang="zh-CN" altLang="en-US" sz="4800" b="1" dirty="0">
                <a:solidFill>
                  <a:schemeClr val="bg1"/>
                </a:solidFill>
                <a:effectLst>
                  <a:outerShdw blurRad="38100" dist="38100" dir="2700000" algn="tl">
                    <a:srgbClr val="000000">
                      <a:alpha val="43137"/>
                    </a:srgbClr>
                  </a:outerShdw>
                </a:effectLst>
                <a:cs typeface="+mn-ea"/>
                <a:sym typeface="+mn-lt"/>
              </a:rPr>
              <a:t>（合式公式）</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sp>
        <p:nvSpPr>
          <p:cNvPr id="3" name="矩形 2">
            <a:extLst>
              <a:ext uri="{FF2B5EF4-FFF2-40B4-BE49-F238E27FC236}">
                <a16:creationId xmlns:a16="http://schemas.microsoft.com/office/drawing/2014/main" id="{F9C9C3DD-44CF-4ABD-B347-562EC072C935}"/>
              </a:ext>
            </a:extLst>
          </p:cNvPr>
          <p:cNvSpPr/>
          <p:nvPr/>
        </p:nvSpPr>
        <p:spPr>
          <a:xfrm>
            <a:off x="2454562" y="3538424"/>
            <a:ext cx="6606296" cy="461665"/>
          </a:xfrm>
          <a:prstGeom prst="rect">
            <a:avLst/>
          </a:prstGeom>
        </p:spPr>
        <p:txBody>
          <a:bodyPr wrap="none">
            <a:spAutoFit/>
          </a:bodyPr>
          <a:lstStyle/>
          <a:p>
            <a:r>
              <a:rPr lang="en-US" altLang="zh-CN" sz="2400" b="1" dirty="0"/>
              <a:t>Give the truth table of</a:t>
            </a:r>
            <a:r>
              <a:rPr lang="zh-CN" altLang="en-US" sz="2400" b="1" dirty="0"/>
              <a:t> </a:t>
            </a:r>
            <a:r>
              <a:rPr lang="en-US" altLang="zh-CN" sz="2400" b="1" dirty="0"/>
              <a:t>propositional formula</a:t>
            </a:r>
            <a:endParaRPr lang="zh-CN" altLang="en-US" sz="2400" b="1" dirty="0"/>
          </a:p>
        </p:txBody>
      </p:sp>
      <p:sp>
        <p:nvSpPr>
          <p:cNvPr id="32" name="矩形 31">
            <a:extLst>
              <a:ext uri="{FF2B5EF4-FFF2-40B4-BE49-F238E27FC236}">
                <a16:creationId xmlns:a16="http://schemas.microsoft.com/office/drawing/2014/main" id="{C6A5F8D6-24BE-46F5-B93D-39F7986B9F97}"/>
              </a:ext>
            </a:extLst>
          </p:cNvPr>
          <p:cNvSpPr/>
          <p:nvPr/>
        </p:nvSpPr>
        <p:spPr>
          <a:xfrm>
            <a:off x="0" y="1037509"/>
            <a:ext cx="1689098" cy="5714513"/>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合式公式</a:t>
            </a:r>
            <a:endParaRPr lang="en-US" altLang="zh-CN"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概念</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真值表</a:t>
            </a:r>
            <a:endParaRPr lang="en-US" altLang="zh-CN" dirty="0">
              <a:solidFill>
                <a:schemeClr val="bg1">
                  <a:lumMod val="7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等价式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基本等价关系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替换规则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定义与性质</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代入规则</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75000"/>
                </a:schemeClr>
              </a:solidFill>
              <a:cs typeface="+mn-ea"/>
              <a:sym typeface="+mn-lt"/>
            </a:endParaRPr>
          </a:p>
          <a:p>
            <a:pPr>
              <a:lnSpc>
                <a:spcPct val="120000"/>
              </a:lnSpc>
            </a:pPr>
            <a:r>
              <a:rPr lang="zh-CN" altLang="en-US" b="1" dirty="0">
                <a:solidFill>
                  <a:srgbClr val="FFFF00"/>
                </a:solidFill>
                <a:cs typeface="+mn-ea"/>
                <a:sym typeface="+mn-lt"/>
              </a:rPr>
              <a:t>永真蕴含式</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定义</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常用蕴含式</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应用</a:t>
            </a:r>
            <a:endParaRPr lang="en-US" altLang="zh-CN" dirty="0">
              <a:solidFill>
                <a:schemeClr val="bg1">
                  <a:lumMod val="75000"/>
                </a:schemeClr>
              </a:solidFill>
              <a:cs typeface="+mn-ea"/>
              <a:sym typeface="+mn-lt"/>
            </a:endParaRPr>
          </a:p>
        </p:txBody>
      </p:sp>
    </p:spTree>
    <p:extLst>
      <p:ext uri="{BB962C8B-B14F-4D97-AF65-F5344CB8AC3E}">
        <p14:creationId xmlns:p14="http://schemas.microsoft.com/office/powerpoint/2010/main" val="2509881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500"/>
                                        <p:tgtEl>
                                          <p:spTgt spid="27"/>
                                        </p:tgtEl>
                                      </p:cBhvr>
                                    </p:animEffect>
                                  </p:childTnLst>
                                </p:cTn>
                              </p:par>
                              <p:par>
                                <p:cTn id="20" presetID="3" presetClass="entr" presetSubtype="1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False"/>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a3beuqa">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6722</TotalTime>
  <Words>3655</Words>
  <Application>Microsoft Office PowerPoint</Application>
  <PresentationFormat>宽屏</PresentationFormat>
  <Paragraphs>1210</Paragraphs>
  <Slides>47</Slides>
  <Notes>46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3" baseType="lpstr">
      <vt:lpstr>Arial Unicode MS</vt:lpstr>
      <vt:lpstr>Hemi Head 426</vt:lpstr>
      <vt:lpstr>Microsoft Yahei</vt:lpstr>
      <vt:lpstr>等线</vt:lpstr>
      <vt:lpstr>汉仪跳跳体简</vt:lpstr>
      <vt:lpstr>华文楷体</vt:lpstr>
      <vt:lpstr>宋体</vt:lpstr>
      <vt:lpstr>微软雅黑</vt:lpstr>
      <vt:lpstr>Arial</vt:lpstr>
      <vt:lpstr>Calibri</vt:lpstr>
      <vt:lpstr>Franklin Gothic Demi</vt:lpstr>
      <vt:lpstr>Symbol</vt:lpstr>
      <vt:lpstr>Times New Roman</vt:lpstr>
      <vt:lpstr>Wingdings</vt:lpstr>
      <vt:lpstr>第一PPT，www.1ppt.com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卡通公开课</dc:title>
  <dc:creator>第一PPT</dc:creator>
  <cp:keywords>www.1ppt.com</cp:keywords>
  <dc:description>www.1ppt.com</dc:description>
  <cp:lastModifiedBy>Huawei</cp:lastModifiedBy>
  <cp:revision>388</cp:revision>
  <dcterms:created xsi:type="dcterms:W3CDTF">2017-08-18T03:02:00Z</dcterms:created>
  <dcterms:modified xsi:type="dcterms:W3CDTF">2023-04-19T01:35:46Z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